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3" r:id="rId2"/>
    <p:sldId id="257" r:id="rId3"/>
    <p:sldId id="258" r:id="rId4"/>
    <p:sldId id="265" r:id="rId5"/>
    <p:sldId id="266" r:id="rId6"/>
    <p:sldId id="259" r:id="rId7"/>
    <p:sldId id="260" r:id="rId8"/>
    <p:sldId id="267" r:id="rId9"/>
    <p:sldId id="262" r:id="rId10"/>
    <p:sldId id="261" r:id="rId11"/>
    <p:sldId id="268" r:id="rId12"/>
    <p:sldId id="269" r:id="rId13"/>
    <p:sldId id="270" r:id="rId14"/>
    <p:sldId id="271" r:id="rId15"/>
    <p:sldId id="272"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82" autoAdjust="0"/>
    <p:restoredTop sz="87746" autoAdjust="0"/>
  </p:normalViewPr>
  <p:slideViewPr>
    <p:cSldViewPr>
      <p:cViewPr varScale="1">
        <p:scale>
          <a:sx n="82" d="100"/>
          <a:sy n="82" d="100"/>
        </p:scale>
        <p:origin x="121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0C186-130E-4A76-B689-402E62B52BB3}" type="datetimeFigureOut">
              <a:rPr lang="en-US" smtClean="0"/>
              <a:t>8/2/2015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89AB9-31FF-4A1F-93DB-7379B33D4164}" type="slidenum">
              <a:rPr lang="en-US" smtClean="0"/>
              <a:t>‹#›</a:t>
            </a:fld>
            <a:endParaRPr lang="en-US"/>
          </a:p>
        </p:txBody>
      </p:sp>
    </p:spTree>
    <p:extLst>
      <p:ext uri="{BB962C8B-B14F-4D97-AF65-F5344CB8AC3E}">
        <p14:creationId xmlns:p14="http://schemas.microsoft.com/office/powerpoint/2010/main" val="408024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389AB9-31FF-4A1F-93DB-7379B33D4164}" type="slidenum">
              <a:rPr lang="en-US" smtClean="0"/>
              <a:t>1</a:t>
            </a:fld>
            <a:endParaRPr lang="en-US"/>
          </a:p>
        </p:txBody>
      </p:sp>
    </p:spTree>
    <p:extLst>
      <p:ext uri="{BB962C8B-B14F-4D97-AF65-F5344CB8AC3E}">
        <p14:creationId xmlns:p14="http://schemas.microsoft.com/office/powerpoint/2010/main" val="1070873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10</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11</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12</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13</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14</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15</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Hear how much God loves</a:t>
            </a:r>
            <a:r>
              <a:rPr lang="en-US" sz="1200" kern="1200" baseline="0" dirty="0" smtClean="0">
                <a:solidFill>
                  <a:schemeClr val="tx1"/>
                </a:solidFill>
                <a:effectLst/>
                <a:latin typeface="+mn-lt"/>
                <a:ea typeface="+mn-ea"/>
                <a:cs typeface="+mn-cs"/>
              </a:rPr>
              <a:t> us, and the person that preached the good news to us loved us.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Believe: (Gal</a:t>
            </a:r>
            <a:r>
              <a:rPr lang="en-US" sz="1200" kern="1200" baseline="0" dirty="0" smtClean="0">
                <a:solidFill>
                  <a:schemeClr val="tx1"/>
                </a:solidFill>
                <a:effectLst/>
                <a:latin typeface="+mn-lt"/>
                <a:ea typeface="+mn-ea"/>
                <a:cs typeface="+mn-cs"/>
              </a:rPr>
              <a:t> 5:6) Faith working through love</a:t>
            </a:r>
          </a:p>
          <a:p>
            <a:r>
              <a:rPr lang="en-US" sz="1200" kern="1200" baseline="0" dirty="0" smtClean="0">
                <a:solidFill>
                  <a:schemeClr val="tx1"/>
                </a:solidFill>
                <a:effectLst/>
                <a:latin typeface="+mn-lt"/>
                <a:ea typeface="+mn-ea"/>
                <a:cs typeface="+mn-cs"/>
              </a:rPr>
              <a:t>Repent: To love God is to hate sin (Ps 97:10, </a:t>
            </a:r>
            <a:r>
              <a:rPr lang="en-US" sz="1200" b="0" i="0" kern="1200" dirty="0" smtClean="0">
                <a:solidFill>
                  <a:schemeClr val="tx1"/>
                </a:solidFill>
                <a:effectLst/>
                <a:latin typeface="+mn-lt"/>
                <a:ea typeface="+mn-ea"/>
                <a:cs typeface="+mn-cs"/>
              </a:rPr>
              <a:t>Let those who love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hate evil...</a:t>
            </a:r>
            <a:r>
              <a:rPr lang="en-US" sz="1200" kern="1200" baseline="0" dirty="0" smtClean="0">
                <a:solidFill>
                  <a:schemeClr val="tx1"/>
                </a:solidFill>
                <a:effectLst/>
                <a:latin typeface="+mn-lt"/>
                <a:ea typeface="+mn-ea"/>
                <a:cs typeface="+mn-cs"/>
              </a:rPr>
              <a:t>)</a:t>
            </a:r>
          </a:p>
          <a:p>
            <a:r>
              <a:rPr lang="en-US" sz="1200" kern="1200" baseline="0" dirty="0" smtClean="0">
                <a:solidFill>
                  <a:schemeClr val="tx1"/>
                </a:solidFill>
                <a:effectLst/>
                <a:latin typeface="+mn-lt"/>
                <a:ea typeface="+mn-ea"/>
                <a:cs typeface="+mn-cs"/>
              </a:rPr>
              <a:t>Confess: We must be willing to confess Christ as our savior and that we love him for that sacrifice.</a:t>
            </a:r>
          </a:p>
          <a:p>
            <a:r>
              <a:rPr lang="en-US" sz="1200" kern="1200" baseline="0" dirty="0" smtClean="0">
                <a:solidFill>
                  <a:schemeClr val="tx1"/>
                </a:solidFill>
                <a:effectLst/>
                <a:latin typeface="+mn-lt"/>
                <a:ea typeface="+mn-ea"/>
                <a:cs typeface="+mn-cs"/>
              </a:rPr>
              <a:t>Baptism: How we make the connection – start that relationship – with Christ, because now we’re no longer separated from Him by sin.</a:t>
            </a:r>
          </a:p>
          <a:p>
            <a:r>
              <a:rPr lang="en-US" sz="1200" kern="1200" baseline="0" dirty="0" smtClean="0">
                <a:solidFill>
                  <a:schemeClr val="tx1"/>
                </a:solidFill>
                <a:effectLst/>
                <a:latin typeface="+mn-lt"/>
                <a:ea typeface="+mn-ea"/>
                <a:cs typeface="+mn-cs"/>
              </a:rPr>
              <a:t>Obey: </a:t>
            </a:r>
            <a:r>
              <a:rPr lang="en-US" dirty="0" smtClean="0"/>
              <a:t>(Jn 14:15, “If you</a:t>
            </a:r>
            <a:r>
              <a:rPr lang="en-US" baseline="0" dirty="0" smtClean="0"/>
              <a:t> love me, keep my commandments”;</a:t>
            </a:r>
            <a:r>
              <a:rPr lang="en-US" dirty="0" smtClean="0"/>
              <a:t> </a:t>
            </a:r>
            <a:r>
              <a:rPr lang="en-US" sz="1200" kern="1200" baseline="0" dirty="0" smtClean="0">
                <a:solidFill>
                  <a:schemeClr val="tx1"/>
                </a:solidFill>
                <a:effectLst/>
                <a:latin typeface="+mn-lt"/>
                <a:ea typeface="+mn-ea"/>
                <a:cs typeface="+mn-cs"/>
              </a:rPr>
              <a:t>2Jn 6, “</a:t>
            </a:r>
            <a:r>
              <a:rPr lang="en-US" sz="1200" dirty="0" smtClean="0"/>
              <a:t>And this is love: that we walk in obedience to his commands.”;</a:t>
            </a:r>
            <a:r>
              <a:rPr lang="en-US" sz="1200" baseline="0" dirty="0" smtClean="0"/>
              <a:t> </a:t>
            </a:r>
            <a:r>
              <a:rPr lang="en-US" sz="1200" kern="1200" baseline="0" dirty="0" smtClean="0">
                <a:solidFill>
                  <a:schemeClr val="tx1"/>
                </a:solidFill>
                <a:effectLst/>
                <a:latin typeface="+mn-lt"/>
                <a:ea typeface="+mn-ea"/>
                <a:cs typeface="+mn-cs"/>
              </a:rPr>
              <a:t>Mt 10:22, “</a:t>
            </a:r>
            <a:r>
              <a:rPr lang="en-US" sz="1200" b="0" i="0" kern="1200" dirty="0" smtClean="0">
                <a:solidFill>
                  <a:schemeClr val="tx1"/>
                </a:solidFill>
                <a:effectLst/>
                <a:latin typeface="+mn-lt"/>
                <a:ea typeface="+mn-ea"/>
                <a:cs typeface="+mn-cs"/>
              </a:rPr>
              <a:t>the one who stands firm to the end will be saved.”)</a:t>
            </a: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16</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0F389AB9-31FF-4A1F-93DB-7379B33D4164}" type="slidenum">
              <a:rPr lang="en-US" smtClean="0"/>
              <a:t>17</a:t>
            </a:fld>
            <a:endParaRPr lang="en-US"/>
          </a:p>
        </p:txBody>
      </p:sp>
    </p:spTree>
    <p:extLst>
      <p:ext uri="{BB962C8B-B14F-4D97-AF65-F5344CB8AC3E}">
        <p14:creationId xmlns:p14="http://schemas.microsoft.com/office/powerpoint/2010/main" val="298870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	</a:t>
            </a:r>
            <a:endParaRPr lang="en-US" dirty="0"/>
          </a:p>
        </p:txBody>
      </p:sp>
      <p:sp>
        <p:nvSpPr>
          <p:cNvPr id="4" name="Slide Number Placeholder 3"/>
          <p:cNvSpPr>
            <a:spLocks noGrp="1"/>
          </p:cNvSpPr>
          <p:nvPr>
            <p:ph type="sldNum" sz="quarter" idx="10"/>
          </p:nvPr>
        </p:nvSpPr>
        <p:spPr/>
        <p:txBody>
          <a:bodyPr/>
          <a:lstStyle/>
          <a:p>
            <a:fld id="{0F389AB9-31FF-4A1F-93DB-7379B33D4164}" type="slidenum">
              <a:rPr lang="en-US" smtClean="0"/>
              <a:t>2</a:t>
            </a:fld>
            <a:endParaRPr lang="en-US"/>
          </a:p>
        </p:txBody>
      </p:sp>
    </p:spTree>
    <p:extLst>
      <p:ext uri="{BB962C8B-B14F-4D97-AF65-F5344CB8AC3E}">
        <p14:creationId xmlns:p14="http://schemas.microsoft.com/office/powerpoint/2010/main" val="2988708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89AB9-31FF-4A1F-93DB-7379B33D4164}" type="slidenum">
              <a:rPr lang="en-US" smtClean="0"/>
              <a:t>3</a:t>
            </a:fld>
            <a:endParaRPr lang="en-US"/>
          </a:p>
        </p:txBody>
      </p:sp>
    </p:spTree>
    <p:extLst>
      <p:ext uri="{BB962C8B-B14F-4D97-AF65-F5344CB8AC3E}">
        <p14:creationId xmlns:p14="http://schemas.microsoft.com/office/powerpoint/2010/main" val="811566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89AB9-31FF-4A1F-93DB-7379B33D4164}" type="slidenum">
              <a:rPr lang="en-US" smtClean="0"/>
              <a:t>4</a:t>
            </a:fld>
            <a:endParaRPr lang="en-US"/>
          </a:p>
        </p:txBody>
      </p:sp>
    </p:spTree>
    <p:extLst>
      <p:ext uri="{BB962C8B-B14F-4D97-AF65-F5344CB8AC3E}">
        <p14:creationId xmlns:p14="http://schemas.microsoft.com/office/powerpoint/2010/main" val="81156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89AB9-31FF-4A1F-93DB-7379B33D4164}" type="slidenum">
              <a:rPr lang="en-US" smtClean="0"/>
              <a:t>5</a:t>
            </a:fld>
            <a:endParaRPr lang="en-US"/>
          </a:p>
        </p:txBody>
      </p:sp>
    </p:spTree>
    <p:extLst>
      <p:ext uri="{BB962C8B-B14F-4D97-AF65-F5344CB8AC3E}">
        <p14:creationId xmlns:p14="http://schemas.microsoft.com/office/powerpoint/2010/main" val="811566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(v. 16) Man was genuine and humble in Mark’s account, where he fell on his knees and called him “Good Teacher”.  It would seem that he had the right intentions and attitude.  This title, “Good Teacher” seems to indicate that he believed that Jesus was from God.  I think it is safe to say that if this man</a:t>
            </a:r>
            <a:r>
              <a:rPr lang="en-US" sz="1200" kern="1200" baseline="0" dirty="0" smtClean="0">
                <a:solidFill>
                  <a:schemeClr val="tx1"/>
                </a:solidFill>
                <a:effectLst/>
                <a:latin typeface="+mn-lt"/>
                <a:ea typeface="+mn-ea"/>
                <a:cs typeface="+mn-cs"/>
              </a:rPr>
              <a:t> were to die that moment, his home was not in Heaven.  </a:t>
            </a:r>
            <a:r>
              <a:rPr lang="en-US" sz="1200" kern="1200" dirty="0" smtClean="0">
                <a:solidFill>
                  <a:schemeClr val="tx1"/>
                </a:solidFill>
                <a:effectLst/>
                <a:latin typeface="+mn-lt"/>
                <a:ea typeface="+mn-ea"/>
                <a:cs typeface="+mn-cs"/>
              </a:rPr>
              <a:t>That reminds me of Mt 7:21 (“Not everyone who says to me, ‘Lord, Lord’ will enter the kingdom of heaven, but only he who does the will of my Father who is in heaven.”)</a:t>
            </a:r>
          </a:p>
          <a:p>
            <a:pPr lvl="0"/>
            <a:r>
              <a:rPr lang="en-US" sz="1200" kern="1200" dirty="0" smtClean="0">
                <a:solidFill>
                  <a:schemeClr val="tx1"/>
                </a:solidFill>
                <a:effectLst/>
                <a:latin typeface="+mn-lt"/>
                <a:ea typeface="+mn-ea"/>
                <a:cs typeface="+mn-cs"/>
              </a:rPr>
              <a:t>(v. 17-19) “Which ones?” </a:t>
            </a:r>
          </a:p>
          <a:p>
            <a:pPr lvl="1"/>
            <a:r>
              <a:rPr lang="en-US" sz="1200" kern="1200" dirty="0" smtClean="0">
                <a:solidFill>
                  <a:schemeClr val="tx1"/>
                </a:solidFill>
                <a:effectLst/>
                <a:latin typeface="+mn-lt"/>
                <a:ea typeface="+mn-ea"/>
                <a:cs typeface="+mn-cs"/>
              </a:rPr>
              <a:t>‘Bare-Minimum Christian’/ ‘Checklist’</a:t>
            </a:r>
          </a:p>
          <a:p>
            <a:pPr lvl="1"/>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list that Jesus gave him was very specific.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(v. 20-21) “If you want to be perfect” / “One thing you lack” (Mk/</a:t>
            </a:r>
            <a:r>
              <a:rPr lang="en-US" sz="1200" kern="1200" dirty="0" err="1" smtClean="0">
                <a:solidFill>
                  <a:schemeClr val="tx1"/>
                </a:solidFill>
                <a:effectLst/>
                <a:latin typeface="+mn-lt"/>
                <a:ea typeface="+mn-ea"/>
                <a:cs typeface="+mn-cs"/>
              </a:rPr>
              <a:t>Lk</a:t>
            </a:r>
            <a:r>
              <a:rPr lang="en-US" sz="1200" kern="1200" dirty="0" smtClean="0">
                <a:solidFill>
                  <a:schemeClr val="tx1"/>
                </a:solidFill>
                <a:effectLst/>
                <a:latin typeface="+mn-lt"/>
                <a:ea typeface="+mn-ea"/>
                <a:cs typeface="+mn-cs"/>
              </a:rPr>
              <a:t>) </a:t>
            </a:r>
          </a:p>
          <a:p>
            <a:pPr lvl="1"/>
            <a:r>
              <a:rPr lang="en-US" sz="1200" kern="1200" dirty="0" smtClean="0">
                <a:solidFill>
                  <a:schemeClr val="tx1"/>
                </a:solidFill>
                <a:effectLst/>
                <a:latin typeface="+mn-lt"/>
                <a:ea typeface="+mn-ea"/>
                <a:cs typeface="+mn-cs"/>
              </a:rPr>
              <a:t>Wouldn’t it be wonderful to be told that you ONLY had ONE thing that you lack?</a:t>
            </a:r>
          </a:p>
          <a:p>
            <a:pPr lvl="1"/>
            <a:r>
              <a:rPr lang="en-US" sz="1200" kern="1200" dirty="0" smtClean="0">
                <a:solidFill>
                  <a:schemeClr val="tx1"/>
                </a:solidFill>
                <a:effectLst/>
                <a:latin typeface="+mn-lt"/>
                <a:ea typeface="+mn-ea"/>
                <a:cs typeface="+mn-cs"/>
              </a:rPr>
              <a:t>Jesus didn’t negate the statement that the man obeyed these things from birth.</a:t>
            </a:r>
          </a:p>
          <a:p>
            <a:pPr lvl="0"/>
            <a:r>
              <a:rPr lang="en-US" sz="1200" kern="1200" dirty="0" smtClean="0">
                <a:solidFill>
                  <a:schemeClr val="tx1"/>
                </a:solidFill>
                <a:effectLst/>
                <a:latin typeface="+mn-lt"/>
                <a:ea typeface="+mn-ea"/>
                <a:cs typeface="+mn-cs"/>
              </a:rPr>
              <a:t>Jesus’ answer was those against fellow man.  Notice that when he listed them, they didn’t include the first four of the 10 commandments.  The one thing he lacked was love for God.  He loved his money more than he loved God.   Most people would use this passage to talk about greed.  They would use passages like: </a:t>
            </a:r>
          </a:p>
          <a:p>
            <a:pPr lvl="1"/>
            <a:r>
              <a:rPr lang="en-US" sz="1200" kern="1200" dirty="0" smtClean="0">
                <a:solidFill>
                  <a:schemeClr val="tx1"/>
                </a:solidFill>
                <a:effectLst/>
                <a:latin typeface="+mn-lt"/>
                <a:ea typeface="+mn-ea"/>
                <a:cs typeface="+mn-cs"/>
              </a:rPr>
              <a:t>(Ex 20:3) “</a:t>
            </a:r>
            <a:r>
              <a:rPr lang="en-US" sz="1200" b="0" i="0" kern="1200" dirty="0" smtClean="0">
                <a:solidFill>
                  <a:schemeClr val="tx1"/>
                </a:solidFill>
                <a:effectLst/>
                <a:latin typeface="+mn-lt"/>
                <a:ea typeface="+mn-ea"/>
                <a:cs typeface="+mn-cs"/>
              </a:rPr>
              <a:t>You shall have no other gods before me.”</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(Mt 6:24) “You cannot serve both God and money”</a:t>
            </a:r>
          </a:p>
          <a:p>
            <a:pPr lvl="1"/>
            <a:r>
              <a:rPr lang="en-US" sz="1200" kern="1200" dirty="0" smtClean="0">
                <a:solidFill>
                  <a:schemeClr val="tx1"/>
                </a:solidFill>
                <a:effectLst/>
                <a:latin typeface="+mn-lt"/>
                <a:ea typeface="+mn-ea"/>
                <a:cs typeface="+mn-cs"/>
              </a:rPr>
              <a:t>(1 Tim 6:10) “For the love of money is the root of all kinds of evil.”</a:t>
            </a:r>
          </a:p>
          <a:p>
            <a:pPr lvl="1"/>
            <a:r>
              <a:rPr lang="en-US" sz="1200" kern="1200" dirty="0" smtClean="0">
                <a:solidFill>
                  <a:schemeClr val="tx1"/>
                </a:solidFill>
                <a:effectLst/>
                <a:latin typeface="+mn-lt"/>
                <a:ea typeface="+mn-ea"/>
                <a:cs typeface="+mn-cs"/>
              </a:rPr>
              <a:t>(Luke 12:34) “Where your treasure is, there your heart will be also.” </a:t>
            </a:r>
          </a:p>
          <a:p>
            <a:pPr lvl="1"/>
            <a:r>
              <a:rPr lang="en-US" sz="1200" kern="1200" dirty="0" smtClean="0">
                <a:solidFill>
                  <a:schemeClr val="tx1"/>
                </a:solidFill>
                <a:effectLst/>
                <a:latin typeface="+mn-lt"/>
                <a:ea typeface="+mn-ea"/>
                <a:cs typeface="+mn-cs"/>
              </a:rPr>
              <a:t>(Mk 4:19) “But the worries of this life, the deceitfulness of wealth and the desires for other things come in and choke the word, making it unfruitful.”</a:t>
            </a:r>
          </a:p>
          <a:p>
            <a:pPr lvl="1"/>
            <a:r>
              <a:rPr lang="en-US" sz="1200" kern="1200" dirty="0" smtClean="0">
                <a:solidFill>
                  <a:schemeClr val="tx1"/>
                </a:solidFill>
                <a:effectLst/>
                <a:latin typeface="+mn-lt"/>
                <a:ea typeface="+mn-ea"/>
                <a:cs typeface="+mn-cs"/>
              </a:rPr>
              <a:t>(Col 3:2) “Set your mind on things above, not on earthly things.” (see also - 2Cor 4:18/Phil 3:17-21) </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This is a great example of a man that is not prepared to die.  His problem was much broader than just being greedy.  The one thing that he lacked was that he did not love God more than everything else.  And that’s the punch line.  To be prepared to die, we must love God more than all else.  </a:t>
            </a:r>
          </a:p>
          <a:p>
            <a:endParaRPr lang="en-US" dirty="0"/>
          </a:p>
        </p:txBody>
      </p:sp>
      <p:sp>
        <p:nvSpPr>
          <p:cNvPr id="4" name="Slide Number Placeholder 3"/>
          <p:cNvSpPr>
            <a:spLocks noGrp="1"/>
          </p:cNvSpPr>
          <p:nvPr>
            <p:ph type="sldNum" sz="quarter" idx="10"/>
          </p:nvPr>
        </p:nvSpPr>
        <p:spPr/>
        <p:txBody>
          <a:bodyPr/>
          <a:lstStyle/>
          <a:p>
            <a:fld id="{0F389AB9-31FF-4A1F-93DB-7379B33D4164}" type="slidenum">
              <a:rPr lang="en-US" smtClean="0"/>
              <a:t>6</a:t>
            </a:fld>
            <a:endParaRPr lang="en-US"/>
          </a:p>
        </p:txBody>
      </p:sp>
    </p:spTree>
    <p:extLst>
      <p:ext uri="{BB962C8B-B14F-4D97-AF65-F5344CB8AC3E}">
        <p14:creationId xmlns:p14="http://schemas.microsoft.com/office/powerpoint/2010/main" val="2911074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Love the Lord</a:t>
            </a:r>
            <a:r>
              <a:rPr lang="en-US" sz="1200" kern="1200" baseline="0" dirty="0" smtClean="0">
                <a:solidFill>
                  <a:schemeClr val="tx1"/>
                </a:solidFill>
                <a:effectLst/>
                <a:latin typeface="+mn-lt"/>
                <a:ea typeface="+mn-ea"/>
                <a:cs typeface="+mn-cs"/>
              </a:rPr>
              <a:t> your God (</a:t>
            </a:r>
            <a:r>
              <a:rPr lang="en-US" sz="1200" kern="1200" baseline="0" dirty="0" err="1" smtClean="0">
                <a:solidFill>
                  <a:schemeClr val="tx1"/>
                </a:solidFill>
                <a:effectLst/>
                <a:latin typeface="+mn-lt"/>
                <a:ea typeface="+mn-ea"/>
                <a:cs typeface="+mn-cs"/>
              </a:rPr>
              <a:t>Deut</a:t>
            </a:r>
            <a:r>
              <a:rPr lang="en-US" sz="1200" kern="1200" baseline="0" dirty="0" smtClean="0">
                <a:solidFill>
                  <a:schemeClr val="tx1"/>
                </a:solidFill>
                <a:effectLst/>
                <a:latin typeface="+mn-lt"/>
                <a:ea typeface="+mn-ea"/>
                <a:cs typeface="+mn-cs"/>
              </a:rPr>
              <a:t> 6:5) </a:t>
            </a:r>
          </a:p>
          <a:p>
            <a:r>
              <a:rPr lang="en-US" sz="1200" kern="1200" baseline="0" dirty="0" smtClean="0">
                <a:solidFill>
                  <a:schemeClr val="tx1"/>
                </a:solidFill>
                <a:effectLst/>
                <a:latin typeface="+mn-lt"/>
                <a:ea typeface="+mn-ea"/>
                <a:cs typeface="+mn-cs"/>
              </a:rPr>
              <a:t>Love your neighbor as yourself (Lev 19:18)</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7</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Love the Lord</a:t>
            </a:r>
            <a:r>
              <a:rPr lang="en-US" sz="1200" kern="1200" baseline="0" dirty="0" smtClean="0">
                <a:solidFill>
                  <a:schemeClr val="tx1"/>
                </a:solidFill>
                <a:effectLst/>
                <a:latin typeface="+mn-lt"/>
                <a:ea typeface="+mn-ea"/>
                <a:cs typeface="+mn-cs"/>
              </a:rPr>
              <a:t> your God (</a:t>
            </a:r>
            <a:r>
              <a:rPr lang="en-US" sz="1200" kern="1200" baseline="0" dirty="0" err="1" smtClean="0">
                <a:solidFill>
                  <a:schemeClr val="tx1"/>
                </a:solidFill>
                <a:effectLst/>
                <a:latin typeface="+mn-lt"/>
                <a:ea typeface="+mn-ea"/>
                <a:cs typeface="+mn-cs"/>
              </a:rPr>
              <a:t>Deut</a:t>
            </a:r>
            <a:r>
              <a:rPr lang="en-US" sz="1200" kern="1200" baseline="0" dirty="0" smtClean="0">
                <a:solidFill>
                  <a:schemeClr val="tx1"/>
                </a:solidFill>
                <a:effectLst/>
                <a:latin typeface="+mn-lt"/>
                <a:ea typeface="+mn-ea"/>
                <a:cs typeface="+mn-cs"/>
              </a:rPr>
              <a:t> 6:5) </a:t>
            </a:r>
          </a:p>
          <a:p>
            <a:r>
              <a:rPr lang="en-US" sz="1200" kern="1200" baseline="0" dirty="0" smtClean="0">
                <a:solidFill>
                  <a:schemeClr val="tx1"/>
                </a:solidFill>
                <a:effectLst/>
                <a:latin typeface="+mn-lt"/>
                <a:ea typeface="+mn-ea"/>
                <a:cs typeface="+mn-cs"/>
              </a:rPr>
              <a:t>Love your neighbor as yourself (Lev 19:18)</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8</a:t>
            </a:fld>
            <a:endParaRPr lang="en-US"/>
          </a:p>
        </p:txBody>
      </p:sp>
    </p:spTree>
    <p:extLst>
      <p:ext uri="{BB962C8B-B14F-4D97-AF65-F5344CB8AC3E}">
        <p14:creationId xmlns:p14="http://schemas.microsoft.com/office/powerpoint/2010/main" val="39582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389AB9-31FF-4A1F-93DB-7379B33D4164}" type="slidenum">
              <a:rPr lang="en-US" smtClean="0"/>
              <a:t>9</a:t>
            </a:fld>
            <a:endParaRPr lang="en-US"/>
          </a:p>
        </p:txBody>
      </p:sp>
    </p:spTree>
    <p:extLst>
      <p:ext uri="{BB962C8B-B14F-4D97-AF65-F5344CB8AC3E}">
        <p14:creationId xmlns:p14="http://schemas.microsoft.com/office/powerpoint/2010/main" val="39582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A809EF9-99EA-44FA-B1D6-B46A8549EC69}" type="datetimeFigureOut">
              <a:rPr lang="en-US" smtClean="0"/>
              <a:t>8/2/2015</a:t>
            </a:fld>
            <a:endParaRPr lang="en-US"/>
          </a:p>
        </p:txBody>
      </p:sp>
      <p:sp>
        <p:nvSpPr>
          <p:cNvPr id="16" name="Slide Number Placeholder 15"/>
          <p:cNvSpPr>
            <a:spLocks noGrp="1"/>
          </p:cNvSpPr>
          <p:nvPr>
            <p:ph type="sldNum" sz="quarter" idx="11"/>
          </p:nvPr>
        </p:nvSpPr>
        <p:spPr/>
        <p:txBody>
          <a:bodyPr/>
          <a:lstStyle/>
          <a:p>
            <a:fld id="{034B280E-1C20-4E61-855F-BB36F982E2F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809EF9-99EA-44FA-B1D6-B46A8549EC6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B280E-1C20-4E61-855F-BB36F982E2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809EF9-99EA-44FA-B1D6-B46A8549EC6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B280E-1C20-4E61-855F-BB36F982E2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A809EF9-99EA-44FA-B1D6-B46A8549EC69}" type="datetimeFigureOut">
              <a:rPr lang="en-US" smtClean="0"/>
              <a:t>8/2/2015</a:t>
            </a:fld>
            <a:endParaRPr lang="en-US"/>
          </a:p>
        </p:txBody>
      </p:sp>
      <p:sp>
        <p:nvSpPr>
          <p:cNvPr id="15" name="Slide Number Placeholder 14"/>
          <p:cNvSpPr>
            <a:spLocks noGrp="1"/>
          </p:cNvSpPr>
          <p:nvPr>
            <p:ph type="sldNum" sz="quarter" idx="15"/>
          </p:nvPr>
        </p:nvSpPr>
        <p:spPr/>
        <p:txBody>
          <a:bodyPr/>
          <a:lstStyle>
            <a:lvl1pPr algn="ctr">
              <a:defRPr/>
            </a:lvl1pPr>
          </a:lstStyle>
          <a:p>
            <a:fld id="{034B280E-1C20-4E61-855F-BB36F982E2F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cxnSp>
        <p:nvCxnSpPr>
          <p:cNvPr id="7" name="Straight Connector 6"/>
          <p:cNvCxnSpPr/>
          <p:nvPr userDrawn="1"/>
        </p:nvCxnSpPr>
        <p:spPr>
          <a:xfrm>
            <a:off x="1463626" y="145817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708574" y="145817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0" name="Oval 9"/>
          <p:cNvSpPr/>
          <p:nvPr userDrawn="1"/>
        </p:nvSpPr>
        <p:spPr>
          <a:xfrm>
            <a:off x="4540348" y="1434353"/>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809EF9-99EA-44FA-B1D6-B46A8549EC6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B280E-1C20-4E61-855F-BB36F982E2F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809EF9-99EA-44FA-B1D6-B46A8549EC69}" type="datetimeFigureOut">
              <a:rPr lang="en-US" smtClean="0"/>
              <a:t>8/2/2015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B280E-1C20-4E61-855F-BB36F982E2F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34B280E-1C20-4E61-855F-BB36F982E2F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A809EF9-99EA-44FA-B1D6-B46A8549EC69}" type="datetimeFigureOut">
              <a:rPr lang="en-US" smtClean="0"/>
              <a:t>8/2/2015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809EF9-99EA-44FA-B1D6-B46A8549EC69}" type="datetimeFigureOut">
              <a:rPr lang="en-US" smtClean="0"/>
              <a:t>8/2/2015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B280E-1C20-4E61-855F-BB36F982E2F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9EF9-99EA-44FA-B1D6-B46A8549EC69}" type="datetimeFigureOut">
              <a:rPr lang="en-US" smtClean="0"/>
              <a:t>8/2/2015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B280E-1C20-4E61-855F-BB36F982E2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A809EF9-99EA-44FA-B1D6-B46A8549EC69}" type="datetimeFigureOut">
              <a:rPr lang="en-US" smtClean="0"/>
              <a:t>8/2/2015</a:t>
            </a:fld>
            <a:endParaRPr lang="en-US"/>
          </a:p>
        </p:txBody>
      </p:sp>
      <p:sp>
        <p:nvSpPr>
          <p:cNvPr id="9" name="Slide Number Placeholder 8"/>
          <p:cNvSpPr>
            <a:spLocks noGrp="1"/>
          </p:cNvSpPr>
          <p:nvPr>
            <p:ph type="sldNum" sz="quarter" idx="15"/>
          </p:nvPr>
        </p:nvSpPr>
        <p:spPr/>
        <p:txBody>
          <a:bodyPr/>
          <a:lstStyle/>
          <a:p>
            <a:fld id="{034B280E-1C20-4E61-855F-BB36F982E2F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A809EF9-99EA-44FA-B1D6-B46A8549EC69}" type="datetimeFigureOut">
              <a:rPr lang="en-US" smtClean="0"/>
              <a:t>8/2/2015</a:t>
            </a:fld>
            <a:endParaRPr lang="en-US"/>
          </a:p>
        </p:txBody>
      </p:sp>
      <p:sp>
        <p:nvSpPr>
          <p:cNvPr id="9" name="Slide Number Placeholder 8"/>
          <p:cNvSpPr>
            <a:spLocks noGrp="1"/>
          </p:cNvSpPr>
          <p:nvPr>
            <p:ph type="sldNum" sz="quarter" idx="11"/>
          </p:nvPr>
        </p:nvSpPr>
        <p:spPr/>
        <p:txBody>
          <a:bodyPr/>
          <a:lstStyle/>
          <a:p>
            <a:fld id="{034B280E-1C20-4E61-855F-BB36F982E2F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A809EF9-99EA-44FA-B1D6-B46A8549EC69}" type="datetimeFigureOut">
              <a:rPr lang="en-US" smtClean="0"/>
              <a:t>8/2/2015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34B280E-1C20-4E61-855F-BB36F982E2F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endParaRPr lang="en-US"/>
          </a:p>
        </p:txBody>
      </p:sp>
      <p:sp>
        <p:nvSpPr>
          <p:cNvPr id="4" name="Rectangle 3"/>
          <p:cNvSpPr/>
          <p:nvPr/>
        </p:nvSpPr>
        <p:spPr>
          <a:xfrm>
            <a:off x="-228600" y="-228600"/>
            <a:ext cx="9525000" cy="7239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9886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72000"/>
          </a:xfrm>
        </p:spPr>
        <p:txBody>
          <a:bodyPr>
            <a:normAutofit/>
          </a:bodyPr>
          <a:lstStyle/>
          <a:p>
            <a:pPr lvl="0"/>
            <a:r>
              <a:rPr lang="en-US" smtClean="0"/>
              <a:t>(1Tim 1:5) “Aim of our charge”</a:t>
            </a:r>
            <a:endParaRPr lang="en-US" dirty="0" smtClean="0"/>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sp>
        <p:nvSpPr>
          <p:cNvPr id="4" name="TextBox 3"/>
          <p:cNvSpPr txBox="1"/>
          <p:nvPr/>
        </p:nvSpPr>
        <p:spPr>
          <a:xfrm>
            <a:off x="245663" y="2521059"/>
            <a:ext cx="8652675" cy="1815882"/>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1Tim 1:5 (NASB)</a:t>
            </a:r>
            <a:endParaRPr lang="en-US" sz="2800" dirty="0"/>
          </a:p>
          <a:p>
            <a:r>
              <a:rPr lang="en-US" sz="2800" b="1" dirty="0"/>
              <a:t>5 </a:t>
            </a:r>
            <a:r>
              <a:rPr lang="en-US" sz="2800" dirty="0"/>
              <a:t>But the goal </a:t>
            </a:r>
            <a:r>
              <a:rPr lang="en-US" sz="2800" u="sng" dirty="0"/>
              <a:t>[aim of our charge, ESV]</a:t>
            </a:r>
            <a:r>
              <a:rPr lang="en-US" sz="2800" dirty="0"/>
              <a:t> of our </a:t>
            </a:r>
            <a:r>
              <a:rPr lang="en-US" sz="2800" dirty="0" smtClean="0"/>
              <a:t>instruction </a:t>
            </a:r>
            <a:r>
              <a:rPr lang="en-US" sz="2800" dirty="0"/>
              <a:t>is love from a pure heart and a good conscience and a sincere faith.</a:t>
            </a:r>
          </a:p>
        </p:txBody>
      </p:sp>
    </p:spTree>
    <p:extLst>
      <p:ext uri="{BB962C8B-B14F-4D97-AF65-F5344CB8AC3E}">
        <p14:creationId xmlns:p14="http://schemas.microsoft.com/office/powerpoint/2010/main" val="427810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72000"/>
          </a:xfrm>
        </p:spPr>
        <p:txBody>
          <a:bodyPr>
            <a:normAutofit/>
          </a:bodyPr>
          <a:lstStyle/>
          <a:p>
            <a:pPr lvl="0"/>
            <a:r>
              <a:rPr lang="en-US" smtClean="0"/>
              <a:t>(1Tim 1:5) “Aim of our charge”</a:t>
            </a:r>
          </a:p>
          <a:p>
            <a:r>
              <a:rPr lang="en-US" smtClean="0"/>
              <a:t>(Gal 5:6) Faith must work through love</a:t>
            </a:r>
            <a:endParaRPr lang="en-US" dirty="0"/>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sp>
        <p:nvSpPr>
          <p:cNvPr id="15" name="TextBox 14"/>
          <p:cNvSpPr txBox="1"/>
          <p:nvPr/>
        </p:nvSpPr>
        <p:spPr>
          <a:xfrm>
            <a:off x="245663" y="2819400"/>
            <a:ext cx="8652675" cy="1815882"/>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Gal 5:6 (NASB)</a:t>
            </a:r>
            <a:endParaRPr lang="en-US" sz="2800" dirty="0"/>
          </a:p>
          <a:p>
            <a:r>
              <a:rPr lang="en-US" sz="2800" b="1" dirty="0"/>
              <a:t>6 </a:t>
            </a:r>
            <a:r>
              <a:rPr lang="en-US" sz="2800" dirty="0"/>
              <a:t>For in Christ Jesus neither circumcision nor uncircumcision means anything, but faith working through love.</a:t>
            </a:r>
          </a:p>
        </p:txBody>
      </p:sp>
    </p:spTree>
    <p:extLst>
      <p:ext uri="{BB962C8B-B14F-4D97-AF65-F5344CB8AC3E}">
        <p14:creationId xmlns:p14="http://schemas.microsoft.com/office/powerpoint/2010/main" val="15988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72000"/>
          </a:xfrm>
        </p:spPr>
        <p:txBody>
          <a:bodyPr>
            <a:normAutofit/>
          </a:bodyPr>
          <a:lstStyle/>
          <a:p>
            <a:pPr lvl="0"/>
            <a:r>
              <a:rPr lang="en-US" smtClean="0"/>
              <a:t>(1Tim 1:5) “Aim of our charge”</a:t>
            </a:r>
          </a:p>
          <a:p>
            <a:r>
              <a:rPr lang="en-US" smtClean="0"/>
              <a:t>(Gal 5:6) Faith must work through love</a:t>
            </a:r>
          </a:p>
          <a:p>
            <a:r>
              <a:rPr lang="en-US" smtClean="0"/>
              <a:t>(2Pet 1:5-7) Love is the goal</a:t>
            </a:r>
            <a:endParaRPr lang="en-US" dirty="0"/>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sp>
        <p:nvSpPr>
          <p:cNvPr id="5" name="TextBox 4"/>
          <p:cNvSpPr txBox="1"/>
          <p:nvPr/>
        </p:nvSpPr>
        <p:spPr>
          <a:xfrm>
            <a:off x="245663" y="3657600"/>
            <a:ext cx="8652675" cy="2677656"/>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2Pet 1:5-7 (NKJV)</a:t>
            </a:r>
            <a:endParaRPr lang="en-US" sz="2800" dirty="0"/>
          </a:p>
          <a:p>
            <a:r>
              <a:rPr lang="en-US" sz="2800" b="1" dirty="0"/>
              <a:t>5 </a:t>
            </a:r>
            <a:r>
              <a:rPr lang="en-US" sz="2800" dirty="0"/>
              <a:t>But also for this very reason, giving all diligence, add to your faith virtue, to virtue knowledge, </a:t>
            </a:r>
            <a:r>
              <a:rPr lang="en-US" sz="2800" b="1" dirty="0"/>
              <a:t>6 </a:t>
            </a:r>
            <a:r>
              <a:rPr lang="en-US" sz="2800" dirty="0"/>
              <a:t>to knowledge self-control, to self-control perseverance, to perseverance godliness,</a:t>
            </a:r>
            <a:r>
              <a:rPr lang="en-US" sz="2800" b="1" dirty="0"/>
              <a:t>7 </a:t>
            </a:r>
            <a:r>
              <a:rPr lang="en-US" sz="2800" dirty="0"/>
              <a:t>to godliness brotherly kindness, and to brotherly kindness love.</a:t>
            </a:r>
          </a:p>
        </p:txBody>
      </p:sp>
    </p:spTree>
    <p:extLst>
      <p:ext uri="{BB962C8B-B14F-4D97-AF65-F5344CB8AC3E}">
        <p14:creationId xmlns:p14="http://schemas.microsoft.com/office/powerpoint/2010/main" val="15988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648200" y="3505200"/>
            <a:ext cx="3276600" cy="984141"/>
            <a:chOff x="4648200" y="3505200"/>
            <a:chExt cx="3276600" cy="984141"/>
          </a:xfrm>
        </p:grpSpPr>
        <p:sp>
          <p:nvSpPr>
            <p:cNvPr id="7" name="Rectangle 6"/>
            <p:cNvSpPr/>
            <p:nvPr/>
          </p:nvSpPr>
          <p:spPr>
            <a:xfrm>
              <a:off x="4648200" y="3505200"/>
              <a:ext cx="3276600" cy="984141"/>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7"/>
            <a:stretch/>
          </p:blipFill>
          <p:spPr bwMode="auto">
            <a:xfrm>
              <a:off x="4724400" y="3581400"/>
              <a:ext cx="30384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Group 9"/>
          <p:cNvGrpSpPr/>
          <p:nvPr/>
        </p:nvGrpSpPr>
        <p:grpSpPr>
          <a:xfrm>
            <a:off x="6743700" y="3600450"/>
            <a:ext cx="1104900" cy="752475"/>
            <a:chOff x="6734175" y="3600450"/>
            <a:chExt cx="1104900" cy="752475"/>
          </a:xfrm>
        </p:grpSpPr>
        <p:sp>
          <p:nvSpPr>
            <p:cNvPr id="6" name="Rectangle 5"/>
            <p:cNvSpPr/>
            <p:nvPr/>
          </p:nvSpPr>
          <p:spPr>
            <a:xfrm>
              <a:off x="6734175" y="3600450"/>
              <a:ext cx="1028700" cy="39528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Lucida Calligraphy" panose="03010101010101010101" pitchFamily="66" charset="0"/>
                </a:rPr>
                <a:t>L0ve</a:t>
              </a:r>
              <a:endParaRPr lang="en-US" dirty="0"/>
            </a:p>
          </p:txBody>
        </p:sp>
        <p:sp>
          <p:nvSpPr>
            <p:cNvPr id="14" name="Rectangle 13"/>
            <p:cNvSpPr/>
            <p:nvPr/>
          </p:nvSpPr>
          <p:spPr>
            <a:xfrm>
              <a:off x="7000874" y="3971924"/>
              <a:ext cx="838201" cy="381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FF0000"/>
                  </a:solidFill>
                  <a:latin typeface="Lucida Calligraphy" panose="03010101010101010101" pitchFamily="66" charset="0"/>
                </a:rPr>
                <a:t>L0ve</a:t>
              </a:r>
              <a:endParaRPr lang="en-US" dirty="0"/>
            </a:p>
          </p:txBody>
        </p:sp>
      </p:grpSp>
      <p:sp>
        <p:nvSpPr>
          <p:cNvPr id="3" name="Content Placeholder 2"/>
          <p:cNvSpPr>
            <a:spLocks noGrp="1"/>
          </p:cNvSpPr>
          <p:nvPr>
            <p:ph idx="1"/>
          </p:nvPr>
        </p:nvSpPr>
        <p:spPr>
          <a:xfrm>
            <a:off x="457200" y="1600200"/>
            <a:ext cx="8229600" cy="4572000"/>
          </a:xfrm>
        </p:spPr>
        <p:txBody>
          <a:bodyPr>
            <a:normAutofit/>
          </a:bodyPr>
          <a:lstStyle/>
          <a:p>
            <a:pPr lvl="0"/>
            <a:r>
              <a:rPr lang="en-US" smtClean="0"/>
              <a:t>(1Tim 1:5) “Aim of our charge”</a:t>
            </a:r>
          </a:p>
          <a:p>
            <a:r>
              <a:rPr lang="en-US" smtClean="0"/>
              <a:t>(Gal 5:6) Faith must work through love</a:t>
            </a:r>
          </a:p>
          <a:p>
            <a:r>
              <a:rPr lang="en-US" smtClean="0"/>
              <a:t>(2Pet 1:5-7) Love is the goal</a:t>
            </a:r>
          </a:p>
          <a:p>
            <a:r>
              <a:rPr lang="en-US" smtClean="0"/>
              <a:t>(1Jn </a:t>
            </a:r>
            <a:r>
              <a:rPr lang="en-US" sz="2400" smtClean="0"/>
              <a:t>4:7-8, 16-17</a:t>
            </a:r>
            <a:r>
              <a:rPr lang="en-US" smtClean="0"/>
              <a:t>) </a:t>
            </a:r>
          </a:p>
          <a:p>
            <a:pPr lvl="1"/>
            <a:r>
              <a:rPr lang="en-US" smtClean="0"/>
              <a:t>God is love                 		</a:t>
            </a:r>
            <a:endParaRPr lang="en-US" b="1" smtClean="0">
              <a:solidFill>
                <a:srgbClr val="FF0000"/>
              </a:solidFill>
              <a:latin typeface="Lucida Calligraphy" panose="03010101010101010101" pitchFamily="66" charset="0"/>
            </a:endParaRPr>
          </a:p>
          <a:p>
            <a:pPr lvl="1"/>
            <a:r>
              <a:rPr lang="en-US" smtClean="0"/>
              <a:t>Required for salvation?    				</a:t>
            </a:r>
            <a:endParaRPr lang="en-US" smtClean="0">
              <a:solidFill>
                <a:srgbClr val="FF0000"/>
              </a:solidFill>
            </a:endParaRPr>
          </a:p>
          <a:p>
            <a:pPr lvl="1"/>
            <a:r>
              <a:rPr lang="en-US" smtClean="0"/>
              <a:t>No love, no God </a:t>
            </a:r>
          </a:p>
          <a:p>
            <a:pPr lvl="1"/>
            <a:r>
              <a:rPr lang="en-US" smtClean="0">
                <a:solidFill>
                  <a:schemeClr val="tx1"/>
                </a:solidFill>
              </a:rPr>
              <a:t>Having love gives us confidence in the day of judgement</a:t>
            </a:r>
            <a:endParaRPr lang="en-US" dirty="0">
              <a:solidFill>
                <a:schemeClr val="tx1"/>
              </a:solidFill>
            </a:endParaRPr>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sp>
        <p:nvSpPr>
          <p:cNvPr id="16" name="TextBox 15"/>
          <p:cNvSpPr txBox="1"/>
          <p:nvPr/>
        </p:nvSpPr>
        <p:spPr>
          <a:xfrm>
            <a:off x="245663" y="1012954"/>
            <a:ext cx="8652675" cy="4832092"/>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1Jn </a:t>
            </a:r>
            <a:r>
              <a:rPr lang="en-US" sz="2800" b="1" u="sng" dirty="0" smtClean="0"/>
              <a:t>4:7-8, 16-17 </a:t>
            </a:r>
            <a:r>
              <a:rPr lang="en-US" sz="2800" b="1" u="sng" dirty="0"/>
              <a:t>(NASB)</a:t>
            </a:r>
            <a:endParaRPr lang="en-US" sz="2800" dirty="0"/>
          </a:p>
          <a:p>
            <a:r>
              <a:rPr lang="en-US" sz="2800" b="1" dirty="0"/>
              <a:t>7 </a:t>
            </a:r>
            <a:r>
              <a:rPr lang="en-US" sz="2800" dirty="0"/>
              <a:t>Beloved, let us love one another, for love is from God; and everyone who loves is born of God and knows God. </a:t>
            </a:r>
            <a:r>
              <a:rPr lang="en-US" sz="2800" b="1" dirty="0"/>
              <a:t>8 </a:t>
            </a:r>
            <a:r>
              <a:rPr lang="en-US" sz="2800" u="sng" dirty="0"/>
              <a:t>The one who does not love does not know God</a:t>
            </a:r>
            <a:r>
              <a:rPr lang="en-US" sz="2800" dirty="0"/>
              <a:t>, </a:t>
            </a:r>
            <a:r>
              <a:rPr lang="en-US" sz="2800" u="sng" dirty="0"/>
              <a:t>for God is love</a:t>
            </a:r>
            <a:r>
              <a:rPr lang="en-US" sz="2800" dirty="0" smtClean="0"/>
              <a:t>.</a:t>
            </a:r>
            <a:endParaRPr lang="en-US" sz="2800" b="1" dirty="0" smtClean="0"/>
          </a:p>
          <a:p>
            <a:r>
              <a:rPr lang="en-US" sz="2800" dirty="0"/>
              <a:t> </a:t>
            </a:r>
            <a:r>
              <a:rPr lang="en-US" sz="2800" b="1" dirty="0"/>
              <a:t>16 </a:t>
            </a:r>
            <a:r>
              <a:rPr lang="en-US" sz="2800" dirty="0"/>
              <a:t>We have come to know and have believed the love which God has for us. God is love, and the one who abides in love abides in God, and God abides in him. </a:t>
            </a:r>
            <a:r>
              <a:rPr lang="en-US" sz="2800" b="1" dirty="0"/>
              <a:t>17 </a:t>
            </a:r>
            <a:r>
              <a:rPr lang="en-US" sz="2800" dirty="0"/>
              <a:t>By this, love is perfected with us, </a:t>
            </a:r>
            <a:r>
              <a:rPr lang="en-US" sz="2800" u="sng" dirty="0"/>
              <a:t>so that we may have confidence in the day of judgment</a:t>
            </a:r>
            <a:r>
              <a:rPr lang="en-US" sz="2800" dirty="0"/>
              <a:t>; because as He is, so also are we in this world. </a:t>
            </a:r>
            <a:endParaRPr lang="en-US" sz="2800" b="1" dirty="0" smtClean="0"/>
          </a:p>
        </p:txBody>
      </p:sp>
    </p:spTree>
    <p:extLst>
      <p:ext uri="{BB962C8B-B14F-4D97-AF65-F5344CB8AC3E}">
        <p14:creationId xmlns:p14="http://schemas.microsoft.com/office/powerpoint/2010/main" val="15988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16"/>
                                        </p:tgtEl>
                                        <p:attrNameLst>
                                          <p:attrName>ppt_w</p:attrName>
                                        </p:attrNameLst>
                                      </p:cBhvr>
                                      <p:tavLst>
                                        <p:tav tm="0">
                                          <p:val>
                                            <p:strVal val="ppt_w"/>
                                          </p:val>
                                        </p:tav>
                                        <p:tav tm="100000">
                                          <p:val>
                                            <p:fltVal val="0"/>
                                          </p:val>
                                        </p:tav>
                                      </p:tavLst>
                                    </p:anim>
                                    <p:anim calcmode="lin" valueType="num">
                                      <p:cBhvr>
                                        <p:cTn id="14" dur="500"/>
                                        <p:tgtEl>
                                          <p:spTgt spid="16"/>
                                        </p:tgtEl>
                                        <p:attrNameLst>
                                          <p:attrName>ppt_h</p:attrName>
                                        </p:attrNameLst>
                                      </p:cBhvr>
                                      <p:tavLst>
                                        <p:tav tm="0">
                                          <p:val>
                                            <p:strVal val="ppt_h"/>
                                          </p:val>
                                        </p:tav>
                                        <p:tav tm="100000">
                                          <p:val>
                                            <p:fltVal val="0"/>
                                          </p:val>
                                        </p:tav>
                                      </p:tavLst>
                                    </p:anim>
                                    <p:animEffect transition="out" filter="fade">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648200" y="3505200"/>
            <a:ext cx="3276600" cy="984141"/>
            <a:chOff x="4648200" y="3505200"/>
            <a:chExt cx="3276600" cy="984141"/>
          </a:xfrm>
        </p:grpSpPr>
        <p:sp>
          <p:nvSpPr>
            <p:cNvPr id="7" name="Rectangle 6"/>
            <p:cNvSpPr/>
            <p:nvPr/>
          </p:nvSpPr>
          <p:spPr>
            <a:xfrm>
              <a:off x="4648200" y="3505200"/>
              <a:ext cx="3276600" cy="984141"/>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7"/>
            <a:stretch/>
          </p:blipFill>
          <p:spPr bwMode="auto">
            <a:xfrm>
              <a:off x="4724400" y="3581400"/>
              <a:ext cx="30384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Group 9"/>
          <p:cNvGrpSpPr/>
          <p:nvPr/>
        </p:nvGrpSpPr>
        <p:grpSpPr>
          <a:xfrm>
            <a:off x="6743700" y="3600450"/>
            <a:ext cx="1104900" cy="752475"/>
            <a:chOff x="6734175" y="3600450"/>
            <a:chExt cx="1104900" cy="752475"/>
          </a:xfrm>
        </p:grpSpPr>
        <p:sp>
          <p:nvSpPr>
            <p:cNvPr id="6" name="Rectangle 5"/>
            <p:cNvSpPr/>
            <p:nvPr/>
          </p:nvSpPr>
          <p:spPr>
            <a:xfrm>
              <a:off x="6734175" y="3600450"/>
              <a:ext cx="1028700" cy="39528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Lucida Calligraphy" panose="03010101010101010101" pitchFamily="66" charset="0"/>
                </a:rPr>
                <a:t>L0ve</a:t>
              </a:r>
              <a:endParaRPr lang="en-US" dirty="0"/>
            </a:p>
          </p:txBody>
        </p:sp>
        <p:sp>
          <p:nvSpPr>
            <p:cNvPr id="14" name="Rectangle 13"/>
            <p:cNvSpPr/>
            <p:nvPr/>
          </p:nvSpPr>
          <p:spPr>
            <a:xfrm>
              <a:off x="7000874" y="3971924"/>
              <a:ext cx="838201" cy="381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FF0000"/>
                  </a:solidFill>
                  <a:latin typeface="Lucida Calligraphy" panose="03010101010101010101" pitchFamily="66" charset="0"/>
                </a:rPr>
                <a:t>L0ve</a:t>
              </a:r>
              <a:endParaRPr lang="en-US" dirty="0"/>
            </a:p>
          </p:txBody>
        </p:sp>
      </p:grpSp>
      <p:sp>
        <p:nvSpPr>
          <p:cNvPr id="3" name="Content Placeholder 2"/>
          <p:cNvSpPr>
            <a:spLocks noGrp="1"/>
          </p:cNvSpPr>
          <p:nvPr>
            <p:ph idx="1"/>
          </p:nvPr>
        </p:nvSpPr>
        <p:spPr>
          <a:xfrm>
            <a:off x="457200" y="1600200"/>
            <a:ext cx="8229600" cy="4572000"/>
          </a:xfrm>
        </p:spPr>
        <p:txBody>
          <a:bodyPr>
            <a:normAutofit/>
          </a:bodyPr>
          <a:lstStyle/>
          <a:p>
            <a:pPr lvl="0"/>
            <a:r>
              <a:rPr lang="en-US" smtClean="0"/>
              <a:t>(1Tim 1:5) “Aim of our charge”</a:t>
            </a:r>
          </a:p>
          <a:p>
            <a:r>
              <a:rPr lang="en-US" smtClean="0"/>
              <a:t>(Gal 5:6) Faith must work through love</a:t>
            </a:r>
          </a:p>
          <a:p>
            <a:r>
              <a:rPr lang="en-US" smtClean="0"/>
              <a:t>(2Pet 1:5-7) Love is the goal</a:t>
            </a:r>
          </a:p>
          <a:p>
            <a:r>
              <a:rPr lang="en-US" smtClean="0"/>
              <a:t>(</a:t>
            </a:r>
            <a:r>
              <a:rPr lang="en-US" u="sng" smtClean="0"/>
              <a:t>1Jn </a:t>
            </a:r>
            <a:r>
              <a:rPr lang="en-US" sz="2400" u="sng" smtClean="0"/>
              <a:t>4:7-8, 16-17</a:t>
            </a:r>
            <a:r>
              <a:rPr lang="en-US" smtClean="0"/>
              <a:t>) </a:t>
            </a:r>
          </a:p>
          <a:p>
            <a:pPr lvl="1"/>
            <a:r>
              <a:rPr lang="en-US" smtClean="0"/>
              <a:t>God is love                 		</a:t>
            </a:r>
            <a:endParaRPr lang="en-US" b="1" smtClean="0">
              <a:solidFill>
                <a:srgbClr val="FF0000"/>
              </a:solidFill>
              <a:latin typeface="Lucida Calligraphy" panose="03010101010101010101" pitchFamily="66" charset="0"/>
            </a:endParaRPr>
          </a:p>
          <a:p>
            <a:pPr lvl="1"/>
            <a:r>
              <a:rPr lang="en-US" smtClean="0"/>
              <a:t>Required for salvation?    				</a:t>
            </a:r>
            <a:endParaRPr lang="en-US" smtClean="0">
              <a:solidFill>
                <a:srgbClr val="FF0000"/>
              </a:solidFill>
            </a:endParaRPr>
          </a:p>
          <a:p>
            <a:pPr lvl="1"/>
            <a:r>
              <a:rPr lang="en-US" smtClean="0"/>
              <a:t>No love, no God </a:t>
            </a:r>
          </a:p>
          <a:p>
            <a:pPr lvl="1"/>
            <a:r>
              <a:rPr lang="en-US" smtClean="0">
                <a:solidFill>
                  <a:schemeClr val="tx1"/>
                </a:solidFill>
              </a:rPr>
              <a:t>Having love gives us confidence in the day of judgement</a:t>
            </a:r>
          </a:p>
          <a:p>
            <a:r>
              <a:rPr lang="en-US" smtClean="0"/>
              <a:t>(2Jn 6) Walk according to his commandments</a:t>
            </a:r>
          </a:p>
          <a:p>
            <a:pPr lvl="0"/>
            <a:endParaRPr lang="en-US" dirty="0" smtClean="0"/>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sp>
        <p:nvSpPr>
          <p:cNvPr id="17" name="TextBox 16"/>
          <p:cNvSpPr txBox="1"/>
          <p:nvPr/>
        </p:nvSpPr>
        <p:spPr>
          <a:xfrm>
            <a:off x="245663" y="2521059"/>
            <a:ext cx="8652675" cy="1815882"/>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2Jn 6 (NIV)</a:t>
            </a:r>
            <a:endParaRPr lang="en-US" sz="2800" dirty="0"/>
          </a:p>
          <a:p>
            <a:r>
              <a:rPr lang="en-US" sz="2800" b="1" dirty="0"/>
              <a:t>6 </a:t>
            </a:r>
            <a:r>
              <a:rPr lang="en-US" sz="2800" dirty="0"/>
              <a:t>And this is love: that we walk in obedience to his commands. As you have heard from the beginning, his command is that you walk in love.</a:t>
            </a:r>
          </a:p>
        </p:txBody>
      </p:sp>
    </p:spTree>
    <p:extLst>
      <p:ext uri="{BB962C8B-B14F-4D97-AF65-F5344CB8AC3E}">
        <p14:creationId xmlns:p14="http://schemas.microsoft.com/office/powerpoint/2010/main" val="15988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648200" y="3505200"/>
            <a:ext cx="3276600" cy="984141"/>
            <a:chOff x="4648200" y="3505200"/>
            <a:chExt cx="3276600" cy="984141"/>
          </a:xfrm>
        </p:grpSpPr>
        <p:sp>
          <p:nvSpPr>
            <p:cNvPr id="7" name="Rectangle 6"/>
            <p:cNvSpPr/>
            <p:nvPr/>
          </p:nvSpPr>
          <p:spPr>
            <a:xfrm>
              <a:off x="4648200" y="3505200"/>
              <a:ext cx="3276600" cy="984141"/>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7"/>
            <a:stretch/>
          </p:blipFill>
          <p:spPr bwMode="auto">
            <a:xfrm>
              <a:off x="4724400" y="3581400"/>
              <a:ext cx="30384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Group 9"/>
          <p:cNvGrpSpPr/>
          <p:nvPr/>
        </p:nvGrpSpPr>
        <p:grpSpPr>
          <a:xfrm>
            <a:off x="6743700" y="3600450"/>
            <a:ext cx="1104900" cy="752475"/>
            <a:chOff x="6734175" y="3600450"/>
            <a:chExt cx="1104900" cy="752475"/>
          </a:xfrm>
        </p:grpSpPr>
        <p:sp>
          <p:nvSpPr>
            <p:cNvPr id="6" name="Rectangle 5"/>
            <p:cNvSpPr/>
            <p:nvPr/>
          </p:nvSpPr>
          <p:spPr>
            <a:xfrm>
              <a:off x="6734175" y="3600450"/>
              <a:ext cx="1028700" cy="39528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Lucida Calligraphy" panose="03010101010101010101" pitchFamily="66" charset="0"/>
                </a:rPr>
                <a:t>L0ve</a:t>
              </a:r>
              <a:endParaRPr lang="en-US" dirty="0"/>
            </a:p>
          </p:txBody>
        </p:sp>
        <p:sp>
          <p:nvSpPr>
            <p:cNvPr id="14" name="Rectangle 13"/>
            <p:cNvSpPr/>
            <p:nvPr/>
          </p:nvSpPr>
          <p:spPr>
            <a:xfrm>
              <a:off x="7000874" y="3971924"/>
              <a:ext cx="838201" cy="381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FF0000"/>
                  </a:solidFill>
                  <a:latin typeface="Lucida Calligraphy" panose="03010101010101010101" pitchFamily="66" charset="0"/>
                </a:rPr>
                <a:t>L0ve</a:t>
              </a:r>
              <a:endParaRPr lang="en-US" dirty="0"/>
            </a:p>
          </p:txBody>
        </p:sp>
      </p:grpSp>
      <p:sp>
        <p:nvSpPr>
          <p:cNvPr id="3" name="Content Placeholder 2"/>
          <p:cNvSpPr>
            <a:spLocks noGrp="1"/>
          </p:cNvSpPr>
          <p:nvPr>
            <p:ph idx="1"/>
          </p:nvPr>
        </p:nvSpPr>
        <p:spPr>
          <a:xfrm>
            <a:off x="457200" y="1600200"/>
            <a:ext cx="8229600" cy="4572000"/>
          </a:xfrm>
        </p:spPr>
        <p:txBody>
          <a:bodyPr>
            <a:normAutofit/>
          </a:bodyPr>
          <a:lstStyle/>
          <a:p>
            <a:pPr lvl="0"/>
            <a:r>
              <a:rPr lang="en-US" smtClean="0"/>
              <a:t>(1Tim 1:5) “Aim of our charge”</a:t>
            </a:r>
          </a:p>
          <a:p>
            <a:r>
              <a:rPr lang="en-US" smtClean="0"/>
              <a:t>(Gal 5:6) Faith must work through love</a:t>
            </a:r>
          </a:p>
          <a:p>
            <a:r>
              <a:rPr lang="en-US" smtClean="0"/>
              <a:t>(2Pet 1:5-7) Love is the goal</a:t>
            </a:r>
          </a:p>
          <a:p>
            <a:r>
              <a:rPr lang="en-US" smtClean="0"/>
              <a:t>(</a:t>
            </a:r>
            <a:r>
              <a:rPr lang="en-US" u="sng" smtClean="0"/>
              <a:t>1Jn </a:t>
            </a:r>
            <a:r>
              <a:rPr lang="en-US" sz="2400" u="sng" smtClean="0"/>
              <a:t>4:7-8, 16-17</a:t>
            </a:r>
            <a:r>
              <a:rPr lang="en-US" smtClean="0"/>
              <a:t>) </a:t>
            </a:r>
          </a:p>
          <a:p>
            <a:pPr lvl="1"/>
            <a:r>
              <a:rPr lang="en-US" smtClean="0"/>
              <a:t>God is love                 		</a:t>
            </a:r>
            <a:endParaRPr lang="en-US" b="1" smtClean="0">
              <a:solidFill>
                <a:srgbClr val="FF0000"/>
              </a:solidFill>
              <a:latin typeface="Lucida Calligraphy" panose="03010101010101010101" pitchFamily="66" charset="0"/>
            </a:endParaRPr>
          </a:p>
          <a:p>
            <a:pPr lvl="1"/>
            <a:r>
              <a:rPr lang="en-US" smtClean="0"/>
              <a:t>Required for salvation?    				</a:t>
            </a:r>
            <a:endParaRPr lang="en-US" smtClean="0">
              <a:solidFill>
                <a:srgbClr val="FF0000"/>
              </a:solidFill>
            </a:endParaRPr>
          </a:p>
          <a:p>
            <a:pPr lvl="1"/>
            <a:r>
              <a:rPr lang="en-US" smtClean="0"/>
              <a:t>No love, no God </a:t>
            </a:r>
          </a:p>
          <a:p>
            <a:pPr lvl="1"/>
            <a:r>
              <a:rPr lang="en-US" smtClean="0">
                <a:solidFill>
                  <a:schemeClr val="tx1"/>
                </a:solidFill>
              </a:rPr>
              <a:t>Having love gives us confidence in the day of judgement</a:t>
            </a:r>
          </a:p>
          <a:p>
            <a:r>
              <a:rPr lang="en-US" smtClean="0"/>
              <a:t>(2Jn 6) Walk according to his commandments</a:t>
            </a:r>
          </a:p>
          <a:p>
            <a:pPr lvl="0"/>
            <a:r>
              <a:rPr lang="en-US" smtClean="0"/>
              <a:t>(1Cor 13:1) Works without love = worthless</a:t>
            </a:r>
          </a:p>
          <a:p>
            <a:pPr lvl="0"/>
            <a:endParaRPr lang="en-US" dirty="0" smtClean="0"/>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sp>
        <p:nvSpPr>
          <p:cNvPr id="18" name="TextBox 17"/>
          <p:cNvSpPr txBox="1"/>
          <p:nvPr/>
        </p:nvSpPr>
        <p:spPr>
          <a:xfrm>
            <a:off x="245663" y="2521059"/>
            <a:ext cx="8652675" cy="1815882"/>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smtClean="0"/>
              <a:t>1Cor </a:t>
            </a:r>
            <a:r>
              <a:rPr lang="en-US" sz="2800" b="1" u="sng" dirty="0"/>
              <a:t>13:1 (NIV</a:t>
            </a:r>
            <a:r>
              <a:rPr lang="en-US" sz="2800" b="1" u="sng" dirty="0" smtClean="0"/>
              <a:t>)</a:t>
            </a:r>
            <a:endParaRPr lang="en-US" sz="2800" dirty="0"/>
          </a:p>
          <a:p>
            <a:r>
              <a:rPr lang="en-US" sz="2800" dirty="0"/>
              <a:t>13:1 If I speak in the tongues of men or of angels, but do not have love, I am only a resounding gong or a clanging cymbal.</a:t>
            </a:r>
          </a:p>
        </p:txBody>
      </p:sp>
    </p:spTree>
    <p:extLst>
      <p:ext uri="{BB962C8B-B14F-4D97-AF65-F5344CB8AC3E}">
        <p14:creationId xmlns:p14="http://schemas.microsoft.com/office/powerpoint/2010/main" val="15988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Hear (Rom 10:17)</a:t>
            </a:r>
          </a:p>
          <a:p>
            <a:r>
              <a:rPr lang="en-US" smtClean="0"/>
              <a:t>Believe (John 3:16, Gal 5:6)</a:t>
            </a:r>
          </a:p>
          <a:p>
            <a:r>
              <a:rPr lang="en-US" smtClean="0"/>
              <a:t>Repent (Acts 2:38)</a:t>
            </a:r>
          </a:p>
          <a:p>
            <a:r>
              <a:rPr lang="en-US" smtClean="0"/>
              <a:t>Confess (Mt 10:32)</a:t>
            </a:r>
          </a:p>
          <a:p>
            <a:r>
              <a:rPr lang="en-US" smtClean="0"/>
              <a:t>Baptized (Mk 16:16)</a:t>
            </a:r>
          </a:p>
          <a:p>
            <a:r>
              <a:rPr lang="en-US" smtClean="0"/>
              <a:t>Obey (Jn 14:15, 2Jn 6, Mt 10:22, Rev 10:7)</a:t>
            </a:r>
          </a:p>
          <a:p>
            <a:endParaRPr lang="en-US" dirty="0" smtClean="0"/>
          </a:p>
        </p:txBody>
      </p:sp>
      <p:sp>
        <p:nvSpPr>
          <p:cNvPr id="2" name="Title 1"/>
          <p:cNvSpPr>
            <a:spLocks noGrp="1"/>
          </p:cNvSpPr>
          <p:nvPr>
            <p:ph type="title"/>
          </p:nvPr>
        </p:nvSpPr>
        <p:spPr/>
        <p:txBody>
          <a:bodyPr>
            <a:normAutofit/>
          </a:bodyPr>
          <a:lstStyle/>
          <a:p>
            <a:pPr algn="ctr"/>
            <a:r>
              <a:rPr lang="en-US" smtClean="0"/>
              <a:t>Focus on Love</a:t>
            </a:r>
            <a:endParaRPr lang="en-US" dirty="0"/>
          </a:p>
        </p:txBody>
      </p:sp>
    </p:spTree>
    <p:extLst>
      <p:ext uri="{BB962C8B-B14F-4D97-AF65-F5344CB8AC3E}">
        <p14:creationId xmlns:p14="http://schemas.microsoft.com/office/powerpoint/2010/main" val="2430131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Are You Ready?</a:t>
            </a:r>
            <a:br>
              <a:rPr lang="en-US" smtClean="0"/>
            </a:br>
            <a:r>
              <a:rPr lang="en-US" smtClean="0"/>
              <a:t>Love is the Key</a:t>
            </a:r>
            <a:endParaRPr lang="en-US" dirty="0"/>
          </a:p>
        </p:txBody>
      </p:sp>
    </p:spTree>
    <p:extLst>
      <p:ext uri="{BB962C8B-B14F-4D97-AF65-F5344CB8AC3E}">
        <p14:creationId xmlns:p14="http://schemas.microsoft.com/office/powerpoint/2010/main" val="382798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Love is the Key</a:t>
            </a:r>
            <a:endParaRPr lang="en-US" dirty="0"/>
          </a:p>
        </p:txBody>
      </p:sp>
    </p:spTree>
    <p:extLst>
      <p:ext uri="{BB962C8B-B14F-4D97-AF65-F5344CB8AC3E}">
        <p14:creationId xmlns:p14="http://schemas.microsoft.com/office/powerpoint/2010/main" val="4168908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a:bodyPr>
          <a:lstStyle/>
          <a:p>
            <a:r>
              <a:rPr lang="en-US" smtClean="0"/>
              <a:t>US Statistics</a:t>
            </a:r>
          </a:p>
          <a:p>
            <a:pPr lvl="1"/>
            <a:r>
              <a:rPr lang="en-US" smtClean="0"/>
              <a:t>6,744 deaths/day</a:t>
            </a:r>
          </a:p>
          <a:p>
            <a:pPr lvl="1"/>
            <a:r>
              <a:rPr lang="en-US" smtClean="0"/>
              <a:t>28.5% pass away in sleep</a:t>
            </a:r>
          </a:p>
          <a:p>
            <a:pPr lvl="1"/>
            <a:r>
              <a:rPr lang="en-US" smtClean="0"/>
              <a:t>115/day die due to car crash</a:t>
            </a:r>
          </a:p>
          <a:p>
            <a:r>
              <a:rPr lang="en-US" smtClean="0"/>
              <a:t>James 4:13-15</a:t>
            </a:r>
          </a:p>
          <a:p>
            <a:pPr lvl="1"/>
            <a:endParaRPr lang="en-US" dirty="0" smtClean="0"/>
          </a:p>
        </p:txBody>
      </p:sp>
      <p:sp>
        <p:nvSpPr>
          <p:cNvPr id="2" name="Title 1"/>
          <p:cNvSpPr>
            <a:spLocks noGrp="1"/>
          </p:cNvSpPr>
          <p:nvPr>
            <p:ph type="title"/>
          </p:nvPr>
        </p:nvSpPr>
        <p:spPr/>
        <p:txBody>
          <a:bodyPr/>
          <a:lstStyle/>
          <a:p>
            <a:pPr algn="ctr"/>
            <a:r>
              <a:rPr lang="en-US" smtClean="0"/>
              <a:t>Be Prepared</a:t>
            </a:r>
            <a:endParaRPr lang="en-US" dirty="0"/>
          </a:p>
        </p:txBody>
      </p:sp>
    </p:spTree>
    <p:extLst>
      <p:ext uri="{BB962C8B-B14F-4D97-AF65-F5344CB8AC3E}">
        <p14:creationId xmlns:p14="http://schemas.microsoft.com/office/powerpoint/2010/main" val="147570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a:bodyPr>
          <a:lstStyle/>
          <a:p>
            <a:r>
              <a:rPr lang="en-US" smtClean="0"/>
              <a:t>US Statistics</a:t>
            </a:r>
          </a:p>
          <a:p>
            <a:pPr lvl="1"/>
            <a:r>
              <a:rPr lang="en-US" smtClean="0"/>
              <a:t>6,744 deaths/day</a:t>
            </a:r>
          </a:p>
          <a:p>
            <a:pPr lvl="1"/>
            <a:r>
              <a:rPr lang="en-US" smtClean="0"/>
              <a:t>28.5% pass away in sleep</a:t>
            </a:r>
          </a:p>
          <a:p>
            <a:pPr lvl="1"/>
            <a:r>
              <a:rPr lang="en-US" smtClean="0"/>
              <a:t>115/day die due to car crash</a:t>
            </a:r>
          </a:p>
          <a:p>
            <a:r>
              <a:rPr lang="en-US" smtClean="0"/>
              <a:t>James 4:13-15</a:t>
            </a:r>
          </a:p>
          <a:p>
            <a:pPr lvl="1"/>
            <a:r>
              <a:rPr lang="en-US" smtClean="0"/>
              <a:t>Will you live long enough to complete your plans?</a:t>
            </a:r>
          </a:p>
          <a:p>
            <a:r>
              <a:rPr lang="en-US" smtClean="0"/>
              <a:t>Luke 12:16-20</a:t>
            </a:r>
            <a:endParaRPr lang="en-US" dirty="0" smtClean="0"/>
          </a:p>
        </p:txBody>
      </p:sp>
      <p:sp>
        <p:nvSpPr>
          <p:cNvPr id="2" name="Title 1"/>
          <p:cNvSpPr>
            <a:spLocks noGrp="1"/>
          </p:cNvSpPr>
          <p:nvPr>
            <p:ph type="title"/>
          </p:nvPr>
        </p:nvSpPr>
        <p:spPr/>
        <p:txBody>
          <a:bodyPr/>
          <a:lstStyle/>
          <a:p>
            <a:pPr algn="ctr"/>
            <a:r>
              <a:rPr lang="en-US" smtClean="0"/>
              <a:t>Be Prepared</a:t>
            </a:r>
            <a:endParaRPr lang="en-US" dirty="0"/>
          </a:p>
        </p:txBody>
      </p:sp>
      <p:sp>
        <p:nvSpPr>
          <p:cNvPr id="5" name="TextBox 4"/>
          <p:cNvSpPr txBox="1"/>
          <p:nvPr/>
        </p:nvSpPr>
        <p:spPr>
          <a:xfrm>
            <a:off x="245663" y="1874729"/>
            <a:ext cx="8652675" cy="3108543"/>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Jas 4:13-14 (NASB)</a:t>
            </a:r>
            <a:endParaRPr lang="en-US" sz="2800" dirty="0"/>
          </a:p>
          <a:p>
            <a:r>
              <a:rPr lang="en-US" sz="2800" b="1" dirty="0"/>
              <a:t>13 </a:t>
            </a:r>
            <a:r>
              <a:rPr lang="en-US" sz="2800" dirty="0"/>
              <a:t>Come now, you who say, “Today or tomorrow we will go to such and such a city, and spend a year there and engage in business and make a profit.” </a:t>
            </a:r>
            <a:r>
              <a:rPr lang="en-US" sz="2800" b="1" dirty="0"/>
              <a:t>14 </a:t>
            </a:r>
            <a:r>
              <a:rPr lang="en-US" sz="2800" dirty="0" smtClean="0"/>
              <a:t>Yet </a:t>
            </a:r>
            <a:r>
              <a:rPr lang="en-US" sz="2800" dirty="0"/>
              <a:t>you do not </a:t>
            </a:r>
            <a:r>
              <a:rPr lang="en-US" sz="2800" dirty="0" smtClean="0"/>
              <a:t>know what </a:t>
            </a:r>
            <a:r>
              <a:rPr lang="en-US" sz="2800" dirty="0"/>
              <a:t>your life will be like tomorrow. You are </a:t>
            </a:r>
            <a:r>
              <a:rPr lang="en-US" sz="2800" i="1" dirty="0"/>
              <a:t>just</a:t>
            </a:r>
            <a:r>
              <a:rPr lang="en-US" sz="2800" dirty="0"/>
              <a:t> a vapor that appears for a little while and then vanishes away.</a:t>
            </a:r>
          </a:p>
        </p:txBody>
      </p:sp>
    </p:spTree>
    <p:extLst>
      <p:ext uri="{BB962C8B-B14F-4D97-AF65-F5344CB8AC3E}">
        <p14:creationId xmlns:p14="http://schemas.microsoft.com/office/powerpoint/2010/main" val="407827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5"/>
                                        </p:tgtEl>
                                        <p:attrNameLst>
                                          <p:attrName>ppt_w</p:attrName>
                                        </p:attrNameLst>
                                      </p:cBhvr>
                                      <p:tavLst>
                                        <p:tav tm="0">
                                          <p:val>
                                            <p:strVal val="ppt_w"/>
                                          </p:val>
                                        </p:tav>
                                        <p:tav tm="100000">
                                          <p:val>
                                            <p:fltVal val="0"/>
                                          </p:val>
                                        </p:tav>
                                      </p:tavLst>
                                    </p:anim>
                                    <p:anim calcmode="lin" valueType="num">
                                      <p:cBhvr>
                                        <p:cTn id="14" dur="500"/>
                                        <p:tgtEl>
                                          <p:spTgt spid="5"/>
                                        </p:tgtEl>
                                        <p:attrNameLst>
                                          <p:attrName>ppt_h</p:attrName>
                                        </p:attrNameLst>
                                      </p:cBhvr>
                                      <p:tavLst>
                                        <p:tav tm="0">
                                          <p:val>
                                            <p:strVal val="ppt_h"/>
                                          </p:val>
                                        </p:tav>
                                        <p:tav tm="100000">
                                          <p:val>
                                            <p:fltVal val="0"/>
                                          </p:val>
                                        </p:tav>
                                      </p:tavLst>
                                    </p:anim>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a:bodyPr>
          <a:lstStyle/>
          <a:p>
            <a:r>
              <a:rPr lang="en-US" smtClean="0"/>
              <a:t>US Statistics</a:t>
            </a:r>
          </a:p>
          <a:p>
            <a:pPr lvl="1"/>
            <a:r>
              <a:rPr lang="en-US" smtClean="0"/>
              <a:t>6,744 deaths/day</a:t>
            </a:r>
          </a:p>
          <a:p>
            <a:pPr lvl="1"/>
            <a:r>
              <a:rPr lang="en-US" smtClean="0"/>
              <a:t>28.5% pass away in sleep</a:t>
            </a:r>
          </a:p>
          <a:p>
            <a:pPr lvl="1"/>
            <a:r>
              <a:rPr lang="en-US" smtClean="0"/>
              <a:t>115/day die due to car crash</a:t>
            </a:r>
          </a:p>
          <a:p>
            <a:r>
              <a:rPr lang="en-US" smtClean="0"/>
              <a:t>James 4:13-15</a:t>
            </a:r>
          </a:p>
          <a:p>
            <a:pPr lvl="1"/>
            <a:r>
              <a:rPr lang="en-US" smtClean="0"/>
              <a:t>Will you live long enough to complete your plans?</a:t>
            </a:r>
          </a:p>
          <a:p>
            <a:r>
              <a:rPr lang="en-US" smtClean="0"/>
              <a:t>Luke 12:16-20</a:t>
            </a:r>
          </a:p>
          <a:p>
            <a:pPr lvl="1"/>
            <a:r>
              <a:rPr lang="en-US" smtClean="0"/>
              <a:t>What if you were told that tonight was your last?</a:t>
            </a:r>
          </a:p>
          <a:p>
            <a:pPr lvl="1"/>
            <a:r>
              <a:rPr lang="en-US" smtClean="0"/>
              <a:t>Would you live today differently?</a:t>
            </a:r>
          </a:p>
          <a:p>
            <a:pPr lvl="1"/>
            <a:r>
              <a:rPr lang="en-US" smtClean="0"/>
              <a:t>ARE YOU prepared to die?</a:t>
            </a:r>
          </a:p>
          <a:p>
            <a:pPr lvl="1"/>
            <a:r>
              <a:rPr lang="en-US" smtClean="0"/>
              <a:t>How do you know if you are?</a:t>
            </a:r>
            <a:endParaRPr lang="en-US" dirty="0" smtClean="0"/>
          </a:p>
        </p:txBody>
      </p:sp>
      <p:sp>
        <p:nvSpPr>
          <p:cNvPr id="2" name="Title 1"/>
          <p:cNvSpPr>
            <a:spLocks noGrp="1"/>
          </p:cNvSpPr>
          <p:nvPr>
            <p:ph type="title"/>
          </p:nvPr>
        </p:nvSpPr>
        <p:spPr/>
        <p:txBody>
          <a:bodyPr/>
          <a:lstStyle/>
          <a:p>
            <a:pPr algn="ctr"/>
            <a:r>
              <a:rPr lang="en-US" smtClean="0"/>
              <a:t>Be Prepared</a:t>
            </a:r>
            <a:endParaRPr lang="en-US" dirty="0"/>
          </a:p>
        </p:txBody>
      </p:sp>
      <p:sp>
        <p:nvSpPr>
          <p:cNvPr id="4" name="TextBox 3"/>
          <p:cNvSpPr txBox="1"/>
          <p:nvPr/>
        </p:nvSpPr>
        <p:spPr>
          <a:xfrm>
            <a:off x="245663" y="582067"/>
            <a:ext cx="8652675" cy="5693866"/>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Luke 12:16-20 (NIV)</a:t>
            </a:r>
            <a:endParaRPr lang="en-US" sz="2800" dirty="0"/>
          </a:p>
          <a:p>
            <a:r>
              <a:rPr lang="en-US" sz="2800" b="1" dirty="0"/>
              <a:t>16 </a:t>
            </a:r>
            <a:r>
              <a:rPr lang="en-US" sz="2800" dirty="0"/>
              <a:t>And he told them this parable: “The ground of a certain rich man yielded an abundant harvest. </a:t>
            </a:r>
            <a:r>
              <a:rPr lang="en-US" sz="2800" b="1" dirty="0"/>
              <a:t>17 </a:t>
            </a:r>
            <a:r>
              <a:rPr lang="en-US" sz="2800" dirty="0"/>
              <a:t>He thought to himself, ‘What shall I do? I have no place to store my crops.’</a:t>
            </a:r>
          </a:p>
          <a:p>
            <a:r>
              <a:rPr lang="en-US" sz="2800" b="1" dirty="0"/>
              <a:t>18 </a:t>
            </a:r>
            <a:r>
              <a:rPr lang="en-US" sz="2800" dirty="0"/>
              <a:t>“Then he said, ‘This is what I’ll do. I will tear down my barns and build bigger ones, and there I will store my surplus grain. </a:t>
            </a:r>
            <a:r>
              <a:rPr lang="en-US" sz="2800" b="1" dirty="0"/>
              <a:t>19 </a:t>
            </a:r>
            <a:r>
              <a:rPr lang="en-US" sz="2800" dirty="0"/>
              <a:t>And I’ll say to myself, “You have plenty of grain laid up for many years. Take life easy; eat, drink and be merry.”’</a:t>
            </a:r>
          </a:p>
          <a:p>
            <a:r>
              <a:rPr lang="en-US" sz="2800" b="1" dirty="0"/>
              <a:t>20 </a:t>
            </a:r>
            <a:r>
              <a:rPr lang="en-US" sz="2800" dirty="0"/>
              <a:t>“But God said to him, ‘You fool! </a:t>
            </a:r>
            <a:r>
              <a:rPr lang="en-US" sz="2800" b="1" i="1" u="sng" dirty="0"/>
              <a:t>This very night your life will be demanded from you</a:t>
            </a:r>
            <a:r>
              <a:rPr lang="en-US" sz="2800" dirty="0"/>
              <a:t>. Then who will get what you have prepared for yourself?’</a:t>
            </a:r>
          </a:p>
        </p:txBody>
      </p:sp>
    </p:spTree>
    <p:extLst>
      <p:ext uri="{BB962C8B-B14F-4D97-AF65-F5344CB8AC3E}">
        <p14:creationId xmlns:p14="http://schemas.microsoft.com/office/powerpoint/2010/main" val="407827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u="sng" smtClean="0"/>
              <a:t>Mt 19:16-23</a:t>
            </a:r>
            <a:r>
              <a:rPr lang="en-US" smtClean="0"/>
              <a:t>, Mk 10:17-31, Lk 18:18-30</a:t>
            </a:r>
          </a:p>
          <a:p>
            <a:r>
              <a:rPr lang="en-US" smtClean="0"/>
              <a:t>(v.16) He was a genuine, humble believer</a:t>
            </a:r>
          </a:p>
          <a:p>
            <a:pPr lvl="1"/>
            <a:r>
              <a:rPr lang="en-US" smtClean="0"/>
              <a:t>Consider Matthew 7:21 </a:t>
            </a:r>
          </a:p>
          <a:p>
            <a:r>
              <a:rPr lang="en-US" smtClean="0"/>
              <a:t>(v.17-19) “Which ones?”</a:t>
            </a:r>
          </a:p>
          <a:p>
            <a:r>
              <a:rPr lang="en-US" smtClean="0"/>
              <a:t>(v.20-21) “Perfect” / “One thing you lack”</a:t>
            </a:r>
          </a:p>
          <a:p>
            <a:pPr lvl="1"/>
            <a:r>
              <a:rPr lang="en-US" smtClean="0"/>
              <a:t>Love for money over love of God </a:t>
            </a:r>
          </a:p>
          <a:p>
            <a:pPr lvl="2"/>
            <a:r>
              <a:rPr lang="en-US" smtClean="0"/>
              <a:t>Greed:  Ex 20:3, Mt 6:24, 1 Tim 6:10, Lk 12:34, Mk 4:19, Col 3:2, 2 Cor 4:18, Phil 3:18-21</a:t>
            </a:r>
          </a:p>
          <a:p>
            <a:pPr lvl="2"/>
            <a:endParaRPr lang="en-US" dirty="0" smtClean="0"/>
          </a:p>
        </p:txBody>
      </p:sp>
      <p:sp>
        <p:nvSpPr>
          <p:cNvPr id="2" name="Title 1"/>
          <p:cNvSpPr>
            <a:spLocks noGrp="1"/>
          </p:cNvSpPr>
          <p:nvPr>
            <p:ph type="title"/>
          </p:nvPr>
        </p:nvSpPr>
        <p:spPr/>
        <p:txBody>
          <a:bodyPr/>
          <a:lstStyle/>
          <a:p>
            <a:pPr algn="ctr"/>
            <a:r>
              <a:rPr lang="en-US" smtClean="0"/>
              <a:t>The Rich Young Man</a:t>
            </a:r>
            <a:endParaRPr lang="en-US" dirty="0"/>
          </a:p>
        </p:txBody>
      </p:sp>
    </p:spTree>
    <p:extLst>
      <p:ext uri="{BB962C8B-B14F-4D97-AF65-F5344CB8AC3E}">
        <p14:creationId xmlns:p14="http://schemas.microsoft.com/office/powerpoint/2010/main" val="21915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rmAutofit/>
          </a:bodyPr>
          <a:lstStyle/>
          <a:p>
            <a:pPr lvl="0"/>
            <a:r>
              <a:rPr lang="en-US" smtClean="0"/>
              <a:t>Mt 22:34-40, Greatest Commandment</a:t>
            </a:r>
            <a:endParaRPr lang="en-US" dirty="0" smtClean="0"/>
          </a:p>
        </p:txBody>
      </p:sp>
      <p:sp>
        <p:nvSpPr>
          <p:cNvPr id="2" name="Title 1"/>
          <p:cNvSpPr>
            <a:spLocks noGrp="1"/>
          </p:cNvSpPr>
          <p:nvPr>
            <p:ph type="title"/>
          </p:nvPr>
        </p:nvSpPr>
        <p:spPr/>
        <p:txBody>
          <a:bodyPr>
            <a:normAutofit/>
          </a:bodyPr>
          <a:lstStyle/>
          <a:p>
            <a:pPr algn="ctr"/>
            <a:r>
              <a:rPr lang="en-US" smtClean="0"/>
              <a:t>Two Different Answers</a:t>
            </a:r>
            <a:endParaRPr lang="en-US" dirty="0"/>
          </a:p>
        </p:txBody>
      </p:sp>
      <p:sp>
        <p:nvSpPr>
          <p:cNvPr id="4" name="TextBox 3"/>
          <p:cNvSpPr txBox="1"/>
          <p:nvPr/>
        </p:nvSpPr>
        <p:spPr>
          <a:xfrm>
            <a:off x="245663" y="1012954"/>
            <a:ext cx="8652675" cy="4832092"/>
          </a:xfrm>
          <a:prstGeom prst="rect">
            <a:avLst/>
          </a:prstGeom>
          <a:gradFill>
            <a:gsLst>
              <a:gs pos="0">
                <a:srgbClr val="000000"/>
              </a:gs>
              <a:gs pos="32000">
                <a:srgbClr val="0A128C"/>
              </a:gs>
              <a:gs pos="65000">
                <a:srgbClr val="181CC7"/>
              </a:gs>
              <a:gs pos="100000">
                <a:srgbClr val="7005D4"/>
              </a:gs>
              <a:gs pos="100000">
                <a:srgbClr val="8C3D91"/>
              </a:gs>
            </a:gsLst>
            <a:lin ang="5400000" scaled="0"/>
          </a:gradFill>
          <a:ln w="38100">
            <a:solidFill>
              <a:schemeClr val="tx1"/>
            </a:solidFill>
          </a:ln>
          <a:effectLst>
            <a:outerShdw blurRad="50800" dist="38100" dir="2700000" algn="tl" rotWithShape="0">
              <a:prstClr val="black">
                <a:alpha val="40000"/>
              </a:prstClr>
            </a:outerShdw>
          </a:effectLst>
          <a:scene3d>
            <a:camera prst="orthographicFront"/>
            <a:lightRig rig="threePt" dir="t"/>
          </a:scene3d>
          <a:sp3d>
            <a:bevelT w="152400"/>
          </a:sp3d>
        </p:spPr>
        <p:txBody>
          <a:bodyPr wrap="square" rtlCol="0">
            <a:spAutoFit/>
          </a:bodyPr>
          <a:lstStyle/>
          <a:p>
            <a:r>
              <a:rPr lang="en-US" sz="2800" b="1" u="sng" dirty="0"/>
              <a:t>Mt 22:34-40 (NIV)</a:t>
            </a:r>
            <a:endParaRPr lang="en-US" sz="2800" dirty="0"/>
          </a:p>
          <a:p>
            <a:r>
              <a:rPr lang="en-US" sz="2800" b="1" dirty="0"/>
              <a:t>34 </a:t>
            </a:r>
            <a:r>
              <a:rPr lang="en-US" sz="2800" dirty="0"/>
              <a:t>Hearing that Jesus had silenced the Sadducees, the Pharisees got together. </a:t>
            </a:r>
            <a:r>
              <a:rPr lang="en-US" sz="2800" b="1" dirty="0"/>
              <a:t>35 </a:t>
            </a:r>
            <a:r>
              <a:rPr lang="en-US" sz="2800" dirty="0"/>
              <a:t>One of them, an expert in the law, tested him with this question: </a:t>
            </a:r>
            <a:r>
              <a:rPr lang="en-US" sz="2800" b="1" dirty="0"/>
              <a:t>36 </a:t>
            </a:r>
            <a:r>
              <a:rPr lang="en-US" sz="2800" dirty="0"/>
              <a:t>“Teacher, which is the greatest commandment in the Law?”</a:t>
            </a:r>
          </a:p>
          <a:p>
            <a:r>
              <a:rPr lang="en-US" sz="2800" b="1" dirty="0"/>
              <a:t>37 </a:t>
            </a:r>
            <a:r>
              <a:rPr lang="en-US" sz="2800" dirty="0"/>
              <a:t>Jesus replied: “‘Love the Lord your God with all your heart and with all your soul and with all your mind.’ </a:t>
            </a:r>
            <a:r>
              <a:rPr lang="en-US" sz="2800" b="1" dirty="0"/>
              <a:t>38 </a:t>
            </a:r>
            <a:r>
              <a:rPr lang="en-US" sz="2800" dirty="0"/>
              <a:t>This is the first and greatest commandment. </a:t>
            </a:r>
            <a:r>
              <a:rPr lang="en-US" sz="2800" b="1" dirty="0"/>
              <a:t>39 </a:t>
            </a:r>
            <a:r>
              <a:rPr lang="en-US" sz="2800" dirty="0"/>
              <a:t>And the second is like it: ‘Love your neighbor as yourself.’ </a:t>
            </a:r>
            <a:r>
              <a:rPr lang="en-US" sz="2800" b="1" dirty="0"/>
              <a:t>40 </a:t>
            </a:r>
            <a:r>
              <a:rPr lang="en-US" sz="2800" dirty="0"/>
              <a:t>All the Law and the Prophets hang on these two commandments.”</a:t>
            </a:r>
          </a:p>
        </p:txBody>
      </p:sp>
    </p:spTree>
    <p:extLst>
      <p:ext uri="{BB962C8B-B14F-4D97-AF65-F5344CB8AC3E}">
        <p14:creationId xmlns:p14="http://schemas.microsoft.com/office/powerpoint/2010/main" val="212790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rmAutofit/>
          </a:bodyPr>
          <a:lstStyle/>
          <a:p>
            <a:pPr lvl="0"/>
            <a:r>
              <a:rPr lang="en-US" smtClean="0"/>
              <a:t>Mt 22:34-40, Greatest Commandment</a:t>
            </a:r>
          </a:p>
          <a:p>
            <a:pPr lvl="0"/>
            <a:r>
              <a:rPr lang="en-US" smtClean="0"/>
              <a:t>10 Commandments</a:t>
            </a:r>
          </a:p>
          <a:p>
            <a:pPr lvl="1"/>
            <a:r>
              <a:rPr lang="en-US" smtClean="0"/>
              <a:t>No other gods</a:t>
            </a:r>
          </a:p>
          <a:p>
            <a:pPr lvl="1"/>
            <a:r>
              <a:rPr lang="en-US" smtClean="0"/>
              <a:t>No idols</a:t>
            </a:r>
          </a:p>
          <a:p>
            <a:pPr lvl="1"/>
            <a:r>
              <a:rPr lang="en-US" smtClean="0"/>
              <a:t>Don’t use Lord’s name in vain</a:t>
            </a:r>
          </a:p>
          <a:p>
            <a:pPr lvl="1"/>
            <a:r>
              <a:rPr lang="en-US" smtClean="0"/>
              <a:t>Remember the Sabbath</a:t>
            </a:r>
          </a:p>
          <a:p>
            <a:pPr lvl="1"/>
            <a:r>
              <a:rPr lang="en-US" smtClean="0"/>
              <a:t>Honor father/mother</a:t>
            </a:r>
          </a:p>
          <a:p>
            <a:pPr lvl="1"/>
            <a:r>
              <a:rPr lang="en-US" smtClean="0"/>
              <a:t>Don’t murder</a:t>
            </a:r>
          </a:p>
          <a:p>
            <a:pPr lvl="1"/>
            <a:r>
              <a:rPr lang="en-US" smtClean="0"/>
              <a:t>Don’t commit adultery</a:t>
            </a:r>
          </a:p>
          <a:p>
            <a:pPr lvl="1"/>
            <a:r>
              <a:rPr lang="en-US" smtClean="0"/>
              <a:t>Don’t steal</a:t>
            </a:r>
          </a:p>
          <a:p>
            <a:pPr lvl="1"/>
            <a:r>
              <a:rPr lang="en-US" smtClean="0"/>
              <a:t>Don’t give false testimony</a:t>
            </a:r>
          </a:p>
          <a:p>
            <a:pPr lvl="1"/>
            <a:r>
              <a:rPr lang="en-US" smtClean="0"/>
              <a:t>Don’t covet</a:t>
            </a:r>
            <a:endParaRPr lang="en-US" dirty="0" smtClean="0"/>
          </a:p>
        </p:txBody>
      </p:sp>
      <p:sp>
        <p:nvSpPr>
          <p:cNvPr id="2" name="Title 1"/>
          <p:cNvSpPr>
            <a:spLocks noGrp="1"/>
          </p:cNvSpPr>
          <p:nvPr>
            <p:ph type="title"/>
          </p:nvPr>
        </p:nvSpPr>
        <p:spPr/>
        <p:txBody>
          <a:bodyPr>
            <a:normAutofit/>
          </a:bodyPr>
          <a:lstStyle/>
          <a:p>
            <a:pPr algn="ctr"/>
            <a:r>
              <a:rPr lang="en-US" smtClean="0"/>
              <a:t>Two Different Answers</a:t>
            </a:r>
            <a:endParaRPr lang="en-US" dirty="0"/>
          </a:p>
        </p:txBody>
      </p:sp>
      <p:sp>
        <p:nvSpPr>
          <p:cNvPr id="5" name="Content Placeholder 2"/>
          <p:cNvSpPr txBox="1">
            <a:spLocks/>
          </p:cNvSpPr>
          <p:nvPr/>
        </p:nvSpPr>
        <p:spPr>
          <a:xfrm>
            <a:off x="5257800" y="2819400"/>
            <a:ext cx="3657600" cy="3733800"/>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lgn="r">
              <a:buNone/>
            </a:pPr>
            <a:r>
              <a:rPr lang="en-US" sz="2400" dirty="0" smtClean="0"/>
              <a:t>“Love </a:t>
            </a:r>
            <a:r>
              <a:rPr lang="en-US" sz="2400" dirty="0"/>
              <a:t>the Lord your God with all your heart and with all your soul and with all your </a:t>
            </a:r>
            <a:r>
              <a:rPr lang="en-US" sz="2400" dirty="0" smtClean="0"/>
              <a:t>mind”</a:t>
            </a:r>
          </a:p>
          <a:p>
            <a:pPr marL="0" indent="0" algn="r">
              <a:buNone/>
            </a:pPr>
            <a:endParaRPr lang="en-US" sz="2400" dirty="0" smtClean="0"/>
          </a:p>
          <a:p>
            <a:pPr marL="0" indent="0" algn="r">
              <a:buNone/>
            </a:pPr>
            <a:endParaRPr lang="en-US" sz="2400" dirty="0" smtClean="0"/>
          </a:p>
          <a:p>
            <a:pPr marL="0" indent="0" algn="r">
              <a:buNone/>
            </a:pPr>
            <a:r>
              <a:rPr lang="en-US" sz="2400" dirty="0" smtClean="0"/>
              <a:t>“Love your neighbor as yourself”</a:t>
            </a:r>
          </a:p>
        </p:txBody>
      </p:sp>
      <p:sp>
        <p:nvSpPr>
          <p:cNvPr id="6" name="Right Brace 5"/>
          <p:cNvSpPr/>
          <p:nvPr/>
        </p:nvSpPr>
        <p:spPr>
          <a:xfrm>
            <a:off x="4648200" y="2667000"/>
            <a:ext cx="914400" cy="12954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4648200" y="4191000"/>
            <a:ext cx="914400" cy="22098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4860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“Begin with the end in mind”       - Stephen R. Covey</a:t>
            </a:r>
          </a:p>
          <a:p>
            <a:endParaRPr lang="en-US" dirty="0" smtClean="0"/>
          </a:p>
        </p:txBody>
      </p:sp>
      <p:sp>
        <p:nvSpPr>
          <p:cNvPr id="2" name="Title 1"/>
          <p:cNvSpPr>
            <a:spLocks noGrp="1"/>
          </p:cNvSpPr>
          <p:nvPr>
            <p:ph type="title"/>
          </p:nvPr>
        </p:nvSpPr>
        <p:spPr/>
        <p:txBody>
          <a:bodyPr>
            <a:normAutofit/>
          </a:bodyPr>
          <a:lstStyle/>
          <a:p>
            <a:pPr algn="ctr"/>
            <a:r>
              <a:rPr lang="en-US" smtClean="0"/>
              <a:t>Our Goal is Love</a:t>
            </a:r>
            <a:endParaRPr lang="en-US" dirty="0"/>
          </a:p>
        </p:txBody>
      </p:sp>
      <p:pic>
        <p:nvPicPr>
          <p:cNvPr id="4" name="Picture 2" descr="C:\Users\Jeremiah\Desktop\DSC0421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8128" y="3276599"/>
            <a:ext cx="4735871" cy="355190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eremiah\Desktop\fa_18_ef_super_hornet_l1.jpg"/>
          <p:cNvPicPr>
            <a:picLocks noChangeAspect="1" noChangeArrowheads="1"/>
          </p:cNvPicPr>
          <p:nvPr/>
        </p:nvPicPr>
        <p:blipFill rotWithShape="1">
          <a:blip r:embed="rId4">
            <a:extLst>
              <a:ext uri="{28A0092B-C50C-407E-A947-70E740481C1C}">
                <a14:useLocalDpi xmlns:a14="http://schemas.microsoft.com/office/drawing/2010/main" val="0"/>
              </a:ext>
            </a:extLst>
          </a:blip>
          <a:srcRect t="8593" b="7643"/>
          <a:stretch/>
        </p:blipFill>
        <p:spPr bwMode="auto">
          <a:xfrm>
            <a:off x="152400" y="1912277"/>
            <a:ext cx="5061831" cy="272864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6391" y="1924815"/>
            <a:ext cx="6791218" cy="4903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810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500"/>
                                        <p:tgtEl>
                                          <p:spTgt spid="102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5835</TotalTime>
  <Words>995</Words>
  <Application>Microsoft Office PowerPoint</Application>
  <PresentationFormat>On-screen Show (4:3)</PresentationFormat>
  <Paragraphs>175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Constantia</vt:lpstr>
      <vt:lpstr>Lucida Calligraphy</vt:lpstr>
      <vt:lpstr>Wingdings 2</vt:lpstr>
      <vt:lpstr>Paper</vt:lpstr>
      <vt:lpstr>PowerPoint Presentation</vt:lpstr>
      <vt:lpstr>Love is the Key</vt:lpstr>
      <vt:lpstr>Be Prepared</vt:lpstr>
      <vt:lpstr>Be Prepared</vt:lpstr>
      <vt:lpstr>Be Prepared</vt:lpstr>
      <vt:lpstr>The Rich Young Man</vt:lpstr>
      <vt:lpstr>Two Different Answers</vt:lpstr>
      <vt:lpstr>Two Different Answers</vt:lpstr>
      <vt:lpstr>Our Goal is Love</vt:lpstr>
      <vt:lpstr>Our Goal is Love</vt:lpstr>
      <vt:lpstr>Our Goal is Love</vt:lpstr>
      <vt:lpstr>Our Goal is Love</vt:lpstr>
      <vt:lpstr>Our Goal is Love</vt:lpstr>
      <vt:lpstr>Our Goal is Love</vt:lpstr>
      <vt:lpstr>Our Goal is Love</vt:lpstr>
      <vt:lpstr>Focus on Love</vt:lpstr>
      <vt:lpstr>Are You Ready? Love is the Key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dc:creator>
  <cp:lastModifiedBy>Jeremiah Hughes</cp:lastModifiedBy>
  <cp:revision>82</cp:revision>
  <dcterms:created xsi:type="dcterms:W3CDTF">2013-01-26T04:23:22Z</dcterms:created>
  <dcterms:modified xsi:type="dcterms:W3CDTF">2015-08-02T04:03:10Z</dcterms:modified>
</cp:coreProperties>
</file>