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67" r:id="rId3"/>
    <p:sldId id="276" r:id="rId4"/>
    <p:sldId id="257" r:id="rId5"/>
    <p:sldId id="283" r:id="rId6"/>
    <p:sldId id="277" r:id="rId7"/>
    <p:sldId id="278" r:id="rId8"/>
    <p:sldId id="279" r:id="rId9"/>
    <p:sldId id="280" r:id="rId10"/>
    <p:sldId id="281" r:id="rId11"/>
    <p:sldId id="282" r:id="rId12"/>
    <p:sldId id="271" r:id="rId13"/>
    <p:sldId id="272" r:id="rId14"/>
    <p:sldId id="266" r:id="rId15"/>
    <p:sldId id="28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080" autoAdjust="0"/>
    <p:restoredTop sz="56882" autoAdjust="0"/>
  </p:normalViewPr>
  <p:slideViewPr>
    <p:cSldViewPr>
      <p:cViewPr varScale="1">
        <p:scale>
          <a:sx n="42" d="100"/>
          <a:sy n="42" d="100"/>
        </p:scale>
        <p:origin x="1792"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A9221F-58E3-4CD4-8B8B-B77271D89A8E}" type="datetimeFigureOut">
              <a:rPr lang="en-US" smtClean="0"/>
              <a:t>1/3/2016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E7B9A2-054D-4DC5-92FD-4B5123DE7712}" type="slidenum">
              <a:rPr lang="en-US" smtClean="0"/>
              <a:t>‹#›</a:t>
            </a:fld>
            <a:endParaRPr lang="en-US"/>
          </a:p>
        </p:txBody>
      </p:sp>
    </p:spTree>
    <p:extLst>
      <p:ext uri="{BB962C8B-B14F-4D97-AF65-F5344CB8AC3E}">
        <p14:creationId xmlns:p14="http://schemas.microsoft.com/office/powerpoint/2010/main" val="1326668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Last time I spoke, the purpose of the lesson was to convict you.  I also went almost 50 min in time.  So today's lesson my</a:t>
            </a:r>
            <a:r>
              <a:rPr lang="en-US" sz="1200" kern="1200" baseline="0" dirty="0" smtClean="0">
                <a:solidFill>
                  <a:schemeClr val="tx1"/>
                </a:solidFill>
                <a:effectLst/>
                <a:latin typeface="+mn-lt"/>
                <a:ea typeface="+mn-ea"/>
                <a:cs typeface="+mn-cs"/>
              </a:rPr>
              <a:t> intent is to </a:t>
            </a:r>
            <a:r>
              <a:rPr lang="en-US" sz="1200" kern="1200" dirty="0" smtClean="0">
                <a:solidFill>
                  <a:schemeClr val="tx1"/>
                </a:solidFill>
                <a:effectLst/>
                <a:latin typeface="+mn-lt"/>
                <a:ea typeface="+mn-ea"/>
                <a:cs typeface="+mn-cs"/>
              </a:rPr>
              <a:t>bring you a</a:t>
            </a:r>
            <a:r>
              <a:rPr lang="en-US" sz="1200" kern="1200" baseline="0" dirty="0" smtClean="0">
                <a:solidFill>
                  <a:schemeClr val="tx1"/>
                </a:solidFill>
                <a:effectLst/>
                <a:latin typeface="+mn-lt"/>
                <a:ea typeface="+mn-ea"/>
                <a:cs typeface="+mn-cs"/>
              </a:rPr>
              <a:t> lesson of </a:t>
            </a:r>
            <a:r>
              <a:rPr lang="en-US" sz="1200" kern="1200" dirty="0" smtClean="0">
                <a:solidFill>
                  <a:schemeClr val="tx1"/>
                </a:solidFill>
                <a:effectLst/>
                <a:latin typeface="+mn-lt"/>
                <a:ea typeface="+mn-ea"/>
                <a:cs typeface="+mn-cs"/>
              </a:rPr>
              <a:t>encouragement</a:t>
            </a:r>
            <a:r>
              <a:rPr lang="en-US" sz="1200" kern="1200" baseline="0" dirty="0" smtClean="0">
                <a:solidFill>
                  <a:schemeClr val="tx1"/>
                </a:solidFill>
                <a:effectLst/>
                <a:latin typeface="+mn-lt"/>
                <a:ea typeface="+mn-ea"/>
                <a:cs typeface="+mn-cs"/>
              </a:rPr>
              <a:t>, and do it </a:t>
            </a:r>
            <a:r>
              <a:rPr lang="en-US" sz="1200" kern="1200" dirty="0" smtClean="0">
                <a:solidFill>
                  <a:schemeClr val="tx1"/>
                </a:solidFill>
                <a:effectLst/>
                <a:latin typeface="+mn-lt"/>
                <a:ea typeface="+mn-ea"/>
                <a:cs typeface="+mn-cs"/>
              </a:rPr>
              <a:t>in a much shorter amount of time.</a:t>
            </a:r>
          </a:p>
          <a:p>
            <a:endParaRPr lang="en-US" dirty="0"/>
          </a:p>
        </p:txBody>
      </p:sp>
      <p:sp>
        <p:nvSpPr>
          <p:cNvPr id="4" name="Slide Number Placeholder 3"/>
          <p:cNvSpPr>
            <a:spLocks noGrp="1"/>
          </p:cNvSpPr>
          <p:nvPr>
            <p:ph type="sldNum" sz="quarter" idx="10"/>
          </p:nvPr>
        </p:nvSpPr>
        <p:spPr/>
        <p:txBody>
          <a:bodyPr/>
          <a:lstStyle/>
          <a:p>
            <a:fld id="{A9E7B9A2-054D-4DC5-92FD-4B5123DE7712}" type="slidenum">
              <a:rPr lang="en-US" smtClean="0"/>
              <a:t>1</a:t>
            </a:fld>
            <a:endParaRPr lang="en-US"/>
          </a:p>
        </p:txBody>
      </p:sp>
    </p:spTree>
    <p:extLst>
      <p:ext uri="{BB962C8B-B14F-4D97-AF65-F5344CB8AC3E}">
        <p14:creationId xmlns:p14="http://schemas.microsoft.com/office/powerpoint/2010/main" val="40694427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E7B9A2-054D-4DC5-92FD-4B5123DE7712}" type="slidenum">
              <a:rPr lang="en-US" smtClean="0"/>
              <a:t>10</a:t>
            </a:fld>
            <a:endParaRPr lang="en-US"/>
          </a:p>
        </p:txBody>
      </p:sp>
    </p:spTree>
    <p:extLst>
      <p:ext uri="{BB962C8B-B14F-4D97-AF65-F5344CB8AC3E}">
        <p14:creationId xmlns:p14="http://schemas.microsoft.com/office/powerpoint/2010/main" val="1458254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David - man after God's own heart, God sent Nathaniel to correct him, he repented (Ps 51)</a:t>
            </a:r>
          </a:p>
          <a:p>
            <a:r>
              <a:rPr lang="en-US" dirty="0" smtClean="0"/>
              <a:t>- Saul - zealously followed God (but not according to knowledge), Jesus corrected him, and he repented and changed.</a:t>
            </a:r>
          </a:p>
          <a:p>
            <a:endParaRPr lang="en-US" dirty="0"/>
          </a:p>
        </p:txBody>
      </p:sp>
      <p:sp>
        <p:nvSpPr>
          <p:cNvPr id="4" name="Slide Number Placeholder 3"/>
          <p:cNvSpPr>
            <a:spLocks noGrp="1"/>
          </p:cNvSpPr>
          <p:nvPr>
            <p:ph type="sldNum" sz="quarter" idx="10"/>
          </p:nvPr>
        </p:nvSpPr>
        <p:spPr/>
        <p:txBody>
          <a:bodyPr/>
          <a:lstStyle/>
          <a:p>
            <a:fld id="{A9E7B9A2-054D-4DC5-92FD-4B5123DE7712}" type="slidenum">
              <a:rPr lang="en-US" smtClean="0"/>
              <a:t>11</a:t>
            </a:fld>
            <a:endParaRPr lang="en-US"/>
          </a:p>
        </p:txBody>
      </p:sp>
    </p:spTree>
    <p:extLst>
      <p:ext uri="{BB962C8B-B14F-4D97-AF65-F5344CB8AC3E}">
        <p14:creationId xmlns:p14="http://schemas.microsoft.com/office/powerpoint/2010/main" val="13686833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ctr"/>
            <a:r>
              <a:rPr lang="en-US" sz="1200" u="sng" kern="1200" dirty="0" smtClean="0">
                <a:solidFill>
                  <a:schemeClr val="tx1"/>
                </a:solidFill>
                <a:effectLst/>
                <a:latin typeface="+mn-lt"/>
                <a:ea typeface="+mn-ea"/>
                <a:cs typeface="+mn-cs"/>
              </a:rPr>
              <a:t>Angels</a:t>
            </a:r>
            <a:r>
              <a:rPr lang="en-US" sz="1200" kern="1200" dirty="0" smtClean="0">
                <a:solidFill>
                  <a:schemeClr val="tx1"/>
                </a:solidFill>
                <a:effectLst/>
                <a:latin typeface="+mn-lt"/>
                <a:ea typeface="+mn-ea"/>
                <a:cs typeface="+mn-cs"/>
              </a:rPr>
              <a:t> - they helped Lot, they are amongst us (Heb 13:2) </a:t>
            </a:r>
          </a:p>
          <a:p>
            <a:pPr rtl="0" fontAlgn="ctr"/>
            <a:r>
              <a:rPr lang="en-US" sz="1200" u="sng" kern="1200" dirty="0" smtClean="0">
                <a:solidFill>
                  <a:schemeClr val="tx1"/>
                </a:solidFill>
                <a:effectLst/>
                <a:latin typeface="+mn-lt"/>
                <a:ea typeface="+mn-ea"/>
                <a:cs typeface="+mn-cs"/>
              </a:rPr>
              <a:t>Other people</a:t>
            </a:r>
            <a:r>
              <a:rPr lang="en-US" sz="1200" kern="1200" dirty="0" smtClean="0">
                <a:solidFill>
                  <a:schemeClr val="tx1"/>
                </a:solidFill>
                <a:effectLst/>
                <a:latin typeface="+mn-lt"/>
                <a:ea typeface="+mn-ea"/>
                <a:cs typeface="+mn-cs"/>
              </a:rPr>
              <a:t> - the calling of the apostles (Philip/Nathaniel, Andrew/Simon Peter (</a:t>
            </a:r>
            <a:r>
              <a:rPr lang="en-US" sz="1200" kern="1200" dirty="0" err="1" smtClean="0">
                <a:solidFill>
                  <a:schemeClr val="tx1"/>
                </a:solidFill>
                <a:effectLst/>
                <a:latin typeface="+mn-lt"/>
                <a:ea typeface="+mn-ea"/>
                <a:cs typeface="+mn-cs"/>
              </a:rPr>
              <a:t>Jn</a:t>
            </a:r>
            <a:r>
              <a:rPr lang="en-US" sz="1200" kern="1200" dirty="0" smtClean="0">
                <a:solidFill>
                  <a:schemeClr val="tx1"/>
                </a:solidFill>
                <a:effectLst/>
                <a:latin typeface="+mn-lt"/>
                <a:ea typeface="+mn-ea"/>
                <a:cs typeface="+mn-cs"/>
              </a:rPr>
              <a:t> 1:40-41)), the great commission (Mt 28:19-20) </a:t>
            </a:r>
          </a:p>
          <a:p>
            <a:pPr rtl="0" fontAlgn="ctr"/>
            <a:r>
              <a:rPr lang="en-US" sz="1200" u="sng" kern="1200" dirty="0" smtClean="0">
                <a:solidFill>
                  <a:schemeClr val="tx1"/>
                </a:solidFill>
                <a:effectLst/>
                <a:latin typeface="+mn-lt"/>
                <a:ea typeface="+mn-ea"/>
                <a:cs typeface="+mn-cs"/>
              </a:rPr>
              <a:t>Nature</a:t>
            </a:r>
            <a:r>
              <a:rPr lang="en-US" sz="1200" u="none" kern="1200" dirty="0" smtClean="0">
                <a:solidFill>
                  <a:schemeClr val="tx1"/>
                </a:solidFill>
                <a:effectLst/>
                <a:latin typeface="+mn-lt"/>
                <a:ea typeface="+mn-ea"/>
                <a:cs typeface="+mn-cs"/>
              </a:rPr>
              <a:t> - </a:t>
            </a:r>
            <a:r>
              <a:rPr lang="en-US" sz="1200" kern="1200" dirty="0" smtClean="0">
                <a:solidFill>
                  <a:schemeClr val="tx1"/>
                </a:solidFill>
                <a:effectLst/>
                <a:latin typeface="+mn-lt"/>
                <a:ea typeface="+mn-ea"/>
                <a:cs typeface="+mn-cs"/>
              </a:rPr>
              <a:t>(1 Kings 17:2-6) "I have commanded the ravens to feed you" (Ps 148:7-8) "Praise the Lord from the earth, you great sea creatures and all deeps, fire and hail, snow and mist, stormy wind fulfilling his word!"</a:t>
            </a:r>
          </a:p>
          <a:p>
            <a:pPr rtl="0" fontAlgn="ctr"/>
            <a:r>
              <a:rPr lang="en-US" sz="1200" u="sng" kern="1200" dirty="0" smtClean="0">
                <a:solidFill>
                  <a:schemeClr val="tx1"/>
                </a:solidFill>
                <a:effectLst/>
                <a:latin typeface="+mn-lt"/>
                <a:ea typeface="+mn-ea"/>
                <a:cs typeface="+mn-cs"/>
              </a:rPr>
              <a:t>The Holy Spirit</a:t>
            </a:r>
            <a:r>
              <a:rPr lang="en-US" sz="1200" kern="1200" dirty="0" smtClean="0">
                <a:solidFill>
                  <a:schemeClr val="tx1"/>
                </a:solidFill>
                <a:effectLst/>
                <a:latin typeface="+mn-lt"/>
                <a:ea typeface="+mn-ea"/>
                <a:cs typeface="+mn-cs"/>
              </a:rPr>
              <a:t>. He has promised us a helper, and that he will not leave us as orphans.  (John 14:15-18)  15 “If you love me, you will keep my commandments. 16 And </a:t>
            </a:r>
            <a:r>
              <a:rPr lang="en-US" sz="1200" u="sng" kern="1200" dirty="0" smtClean="0">
                <a:solidFill>
                  <a:schemeClr val="tx1"/>
                </a:solidFill>
                <a:effectLst/>
                <a:latin typeface="+mn-lt"/>
                <a:ea typeface="+mn-ea"/>
                <a:cs typeface="+mn-cs"/>
              </a:rPr>
              <a:t>I will ask the Father, and he will give you another Helper, to be with you forever</a:t>
            </a:r>
            <a:r>
              <a:rPr lang="en-US" sz="1200" kern="1200" dirty="0" smtClean="0">
                <a:solidFill>
                  <a:schemeClr val="tx1"/>
                </a:solidFill>
                <a:effectLst/>
                <a:latin typeface="+mn-lt"/>
                <a:ea typeface="+mn-ea"/>
                <a:cs typeface="+mn-cs"/>
              </a:rPr>
              <a:t>, 17 even the Spirit of truth, whom the world cannot receive, because it neither sees him nor knows him. You know him, for he dwells with you and will be in you.  18 “</a:t>
            </a:r>
            <a:r>
              <a:rPr lang="en-US" sz="1200" u="sng" kern="1200" dirty="0" smtClean="0">
                <a:solidFill>
                  <a:schemeClr val="tx1"/>
                </a:solidFill>
                <a:effectLst/>
                <a:latin typeface="+mn-lt"/>
                <a:ea typeface="+mn-ea"/>
                <a:cs typeface="+mn-cs"/>
              </a:rPr>
              <a:t>I will not leave you as orphans</a:t>
            </a:r>
            <a:r>
              <a:rPr lang="en-US" sz="1200" kern="1200" dirty="0" smtClean="0">
                <a:solidFill>
                  <a:schemeClr val="tx1"/>
                </a:solidFill>
                <a:effectLst/>
                <a:latin typeface="+mn-lt"/>
                <a:ea typeface="+mn-ea"/>
                <a:cs typeface="+mn-cs"/>
              </a:rPr>
              <a:t>; I will come to you.”</a:t>
            </a:r>
          </a:p>
          <a:p>
            <a:pPr marL="171450" lvl="0" indent="-171450">
              <a:buFontTx/>
              <a:buChar char="-"/>
            </a:pPr>
            <a:endParaRPr lang="en-US" sz="1200" kern="1200" dirty="0" smtClean="0">
              <a:solidFill>
                <a:schemeClr val="tx1"/>
              </a:solidFill>
              <a:effectLst/>
              <a:latin typeface="+mn-lt"/>
              <a:ea typeface="+mn-ea"/>
              <a:cs typeface="+mn-cs"/>
            </a:endParaRPr>
          </a:p>
          <a:p>
            <a:pPr marL="171450" lvl="0" indent="-171450">
              <a:buFontTx/>
              <a:buChar char="-"/>
            </a:pPr>
            <a:r>
              <a:rPr lang="en-US" sz="1200" kern="1200" baseline="0" dirty="0" smtClean="0">
                <a:solidFill>
                  <a:schemeClr val="tx1"/>
                </a:solidFill>
                <a:effectLst/>
                <a:latin typeface="+mn-lt"/>
                <a:ea typeface="+mn-ea"/>
                <a:cs typeface="+mn-cs"/>
              </a:rPr>
              <a:t>(Eph 3:20) </a:t>
            </a:r>
            <a:r>
              <a:rPr lang="en-US" sz="1200" kern="1200" dirty="0" smtClean="0">
                <a:solidFill>
                  <a:schemeClr val="tx1"/>
                </a:solidFill>
                <a:effectLst/>
                <a:latin typeface="+mn-lt"/>
                <a:ea typeface="+mn-ea"/>
                <a:cs typeface="+mn-cs"/>
              </a:rPr>
              <a:t>God is able to do more than we can ask or</a:t>
            </a:r>
            <a:r>
              <a:rPr lang="en-US" sz="1200" kern="1200" baseline="0" dirty="0" smtClean="0">
                <a:solidFill>
                  <a:schemeClr val="tx1"/>
                </a:solidFill>
                <a:effectLst/>
                <a:latin typeface="+mn-lt"/>
                <a:ea typeface="+mn-ea"/>
                <a:cs typeface="+mn-cs"/>
              </a:rPr>
              <a:t> think, so far be it from me to say that he couldn’t affect my situation to ensure I have the opportunity </a:t>
            </a:r>
            <a:r>
              <a:rPr lang="en-US" sz="1200" kern="1200" dirty="0" smtClean="0">
                <a:solidFill>
                  <a:schemeClr val="tx1"/>
                </a:solidFill>
                <a:effectLst/>
                <a:latin typeface="+mn-lt"/>
                <a:ea typeface="+mn-ea"/>
                <a:cs typeface="+mn-cs"/>
              </a:rPr>
              <a:t>to repent of that sin. </a:t>
            </a:r>
          </a:p>
          <a:p>
            <a:pPr marL="457200" lvl="1" indent="0">
              <a:buFontTx/>
              <a:buNone/>
            </a:pPr>
            <a:r>
              <a:rPr lang="en-US" sz="1200" kern="1200" dirty="0" smtClean="0">
                <a:solidFill>
                  <a:schemeClr val="tx1"/>
                </a:solidFill>
                <a:effectLst/>
                <a:latin typeface="+mn-lt"/>
                <a:ea typeface="+mn-ea"/>
                <a:cs typeface="+mn-cs"/>
              </a:rPr>
              <a:t>He could cause the</a:t>
            </a:r>
            <a:r>
              <a:rPr lang="en-US" sz="1200" kern="1200" baseline="0" dirty="0" smtClean="0">
                <a:solidFill>
                  <a:schemeClr val="tx1"/>
                </a:solidFill>
                <a:effectLst/>
                <a:latin typeface="+mn-lt"/>
                <a:ea typeface="+mn-ea"/>
                <a:cs typeface="+mn-cs"/>
              </a:rPr>
              <a:t> wind to blow a piece of trash that gets my attention to look at the oncoming bus.</a:t>
            </a:r>
          </a:p>
          <a:p>
            <a:pPr marL="457200" lvl="1" indent="0">
              <a:buFontTx/>
              <a:buNone/>
            </a:pPr>
            <a:r>
              <a:rPr lang="en-US" sz="1200" kern="1200" baseline="0" dirty="0" smtClean="0">
                <a:solidFill>
                  <a:schemeClr val="tx1"/>
                </a:solidFill>
                <a:effectLst/>
                <a:latin typeface="+mn-lt"/>
                <a:ea typeface="+mn-ea"/>
                <a:cs typeface="+mn-cs"/>
              </a:rPr>
              <a:t>He could send an angel in the form of a person to pull me from impending doom.</a:t>
            </a:r>
          </a:p>
          <a:p>
            <a:pPr marL="457200" lvl="1" indent="0">
              <a:buFontTx/>
              <a:buNone/>
            </a:pPr>
            <a:r>
              <a:rPr lang="en-US" sz="1200" kern="1200" dirty="0" smtClean="0">
                <a:solidFill>
                  <a:schemeClr val="tx1"/>
                </a:solidFill>
                <a:effectLst/>
                <a:latin typeface="+mn-lt"/>
                <a:ea typeface="+mn-ea"/>
                <a:cs typeface="+mn-cs"/>
              </a:rPr>
              <a:t>What</a:t>
            </a:r>
            <a:r>
              <a:rPr lang="en-US" sz="1200" kern="1200" baseline="0" dirty="0" smtClean="0">
                <a:solidFill>
                  <a:schemeClr val="tx1"/>
                </a:solidFill>
                <a:effectLst/>
                <a:latin typeface="+mn-lt"/>
                <a:ea typeface="+mn-ea"/>
                <a:cs typeface="+mn-cs"/>
              </a:rPr>
              <a:t>ever your imagination can conjure up, God is willing and able to do more for those who seek Him.</a:t>
            </a:r>
          </a:p>
          <a:p>
            <a:pPr marL="0" lvl="0" indent="0">
              <a:buFontTx/>
              <a:buNone/>
            </a:pPr>
            <a:endParaRPr lang="en-US" sz="1200" kern="1200" baseline="0" dirty="0" smtClean="0">
              <a:solidFill>
                <a:schemeClr val="tx1"/>
              </a:solidFill>
              <a:effectLst/>
              <a:latin typeface="+mn-lt"/>
              <a:ea typeface="+mn-ea"/>
              <a:cs typeface="+mn-cs"/>
            </a:endParaRPr>
          </a:p>
          <a:p>
            <a:pPr marL="0" lvl="0" indent="0">
              <a:buFontTx/>
              <a:buNone/>
            </a:pPr>
            <a:r>
              <a:rPr lang="en-US" sz="1200" kern="1200" baseline="0" dirty="0" smtClean="0">
                <a:solidFill>
                  <a:schemeClr val="tx1"/>
                </a:solidFill>
                <a:effectLst/>
                <a:latin typeface="+mn-lt"/>
                <a:ea typeface="+mn-ea"/>
                <a:cs typeface="+mn-cs"/>
              </a:rPr>
              <a:t>THAT’S how we can be sure.</a:t>
            </a:r>
          </a:p>
        </p:txBody>
      </p:sp>
      <p:sp>
        <p:nvSpPr>
          <p:cNvPr id="4" name="Slide Number Placeholder 3"/>
          <p:cNvSpPr>
            <a:spLocks noGrp="1"/>
          </p:cNvSpPr>
          <p:nvPr>
            <p:ph type="sldNum" sz="quarter" idx="10"/>
          </p:nvPr>
        </p:nvSpPr>
        <p:spPr/>
        <p:txBody>
          <a:bodyPr/>
          <a:lstStyle/>
          <a:p>
            <a:fld id="{A9E7B9A2-054D-4DC5-92FD-4B5123DE7712}" type="slidenum">
              <a:rPr lang="en-US" smtClean="0"/>
              <a:t>12</a:t>
            </a:fld>
            <a:endParaRPr lang="en-US"/>
          </a:p>
        </p:txBody>
      </p:sp>
    </p:spTree>
    <p:extLst>
      <p:ext uri="{BB962C8B-B14F-4D97-AF65-F5344CB8AC3E}">
        <p14:creationId xmlns:p14="http://schemas.microsoft.com/office/powerpoint/2010/main" val="24133047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rtl="0" fontAlgn="ctr">
              <a:buFontTx/>
              <a:buChar char="-"/>
            </a:pPr>
            <a:r>
              <a:rPr lang="en-US" sz="1200" kern="1200" dirty="0" smtClean="0">
                <a:solidFill>
                  <a:schemeClr val="tx1"/>
                </a:solidFill>
                <a:effectLst/>
                <a:latin typeface="+mn-lt"/>
                <a:ea typeface="+mn-ea"/>
                <a:cs typeface="+mn-cs"/>
              </a:rPr>
              <a:t>God has also</a:t>
            </a:r>
            <a:r>
              <a:rPr lang="en-US" sz="1200" kern="1200" baseline="0" dirty="0" smtClean="0">
                <a:solidFill>
                  <a:schemeClr val="tx1"/>
                </a:solidFill>
                <a:effectLst/>
                <a:latin typeface="+mn-lt"/>
                <a:ea typeface="+mn-ea"/>
                <a:cs typeface="+mn-cs"/>
              </a:rPr>
              <a:t> given us promises that we can lean on during our times of struggling with sin.  </a:t>
            </a:r>
            <a:endParaRPr lang="en-US" sz="1200" kern="1200" dirty="0" smtClean="0">
              <a:solidFill>
                <a:schemeClr val="tx1"/>
              </a:solidFill>
              <a:effectLst/>
              <a:latin typeface="+mn-lt"/>
              <a:ea typeface="+mn-ea"/>
              <a:cs typeface="+mn-cs"/>
            </a:endParaRPr>
          </a:p>
          <a:p>
            <a:pPr marL="171450" indent="-171450" rtl="0" fontAlgn="ctr">
              <a:buFontTx/>
              <a:buChar char="-"/>
            </a:pPr>
            <a:endParaRPr lang="en-US" sz="1200" kern="1200" dirty="0" smtClean="0">
              <a:solidFill>
                <a:schemeClr val="tx1"/>
              </a:solidFill>
              <a:effectLst/>
              <a:latin typeface="+mn-lt"/>
              <a:ea typeface="+mn-ea"/>
              <a:cs typeface="+mn-cs"/>
            </a:endParaRPr>
          </a:p>
          <a:p>
            <a:pPr marL="171450" indent="-171450" rtl="0" fontAlgn="ctr">
              <a:buFontTx/>
              <a:buChar char="-"/>
            </a:pPr>
            <a:r>
              <a:rPr lang="en-US" sz="1200" kern="1200" dirty="0" smtClean="0">
                <a:solidFill>
                  <a:schemeClr val="tx1"/>
                </a:solidFill>
                <a:effectLst/>
                <a:latin typeface="+mn-lt"/>
                <a:ea typeface="+mn-ea"/>
                <a:cs typeface="+mn-cs"/>
              </a:rPr>
              <a:t>God will not put up with us if we are lawless.  So this is not a license to live in sin.</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You can't take advantage of God.</a:t>
            </a:r>
          </a:p>
          <a:p>
            <a:pPr lvl="1" rtl="0" fontAlgn="ctr"/>
            <a:r>
              <a:rPr lang="en-US" sz="1200" kern="1200" dirty="0" smtClean="0">
                <a:solidFill>
                  <a:schemeClr val="tx1"/>
                </a:solidFill>
                <a:effectLst/>
                <a:latin typeface="+mn-lt"/>
                <a:ea typeface="+mn-ea"/>
                <a:cs typeface="+mn-cs"/>
              </a:rPr>
              <a:t>(Rom 1:24) God will give you over to a depraved mind </a:t>
            </a:r>
          </a:p>
          <a:p>
            <a:pPr lvl="1" rtl="0" fontAlgn="ctr"/>
            <a:r>
              <a:rPr lang="en-US" sz="1200" kern="1200" dirty="0" smtClean="0">
                <a:solidFill>
                  <a:schemeClr val="tx1"/>
                </a:solidFill>
                <a:effectLst/>
                <a:latin typeface="+mn-lt"/>
                <a:ea typeface="+mn-ea"/>
                <a:cs typeface="+mn-cs"/>
              </a:rPr>
              <a:t>(Rom 11:22) Branches cut off</a:t>
            </a:r>
          </a:p>
          <a:p>
            <a:pPr lvl="1" rtl="0" fontAlgn="ctr"/>
            <a:r>
              <a:rPr lang="en-US" sz="1200" kern="1200" dirty="0" smtClean="0">
                <a:solidFill>
                  <a:schemeClr val="tx1"/>
                </a:solidFill>
                <a:effectLst/>
                <a:latin typeface="+mn-lt"/>
                <a:ea typeface="+mn-ea"/>
                <a:cs typeface="+mn-cs"/>
              </a:rPr>
              <a:t>(Mk 4:17) Parable of the sower</a:t>
            </a:r>
          </a:p>
          <a:p>
            <a:pPr lvl="1" rtl="0" fontAlgn="ctr"/>
            <a:r>
              <a:rPr lang="en-US" sz="1200" kern="1200" dirty="0" smtClean="0">
                <a:solidFill>
                  <a:schemeClr val="tx1"/>
                </a:solidFill>
                <a:effectLst/>
                <a:latin typeface="+mn-lt"/>
                <a:ea typeface="+mn-ea"/>
                <a:cs typeface="+mn-cs"/>
              </a:rPr>
              <a:t>(Jas 5:19-20)  Wanders from the truth and brought back has been saved from death</a:t>
            </a:r>
          </a:p>
          <a:p>
            <a:pPr lvl="1" rtl="0" fontAlgn="ctr"/>
            <a:r>
              <a:rPr lang="en-US" sz="1200" kern="1200" dirty="0" smtClean="0">
                <a:solidFill>
                  <a:schemeClr val="tx1"/>
                </a:solidFill>
                <a:effectLst/>
                <a:latin typeface="+mn-lt"/>
                <a:ea typeface="+mn-ea"/>
                <a:cs typeface="+mn-cs"/>
              </a:rPr>
              <a:t>(Heb 6:4-6) Those who have fallen away are crucifying him all over again.  </a:t>
            </a:r>
          </a:p>
          <a:p>
            <a:pPr lvl="1" rtl="0" fontAlgn="ctr"/>
            <a:r>
              <a:rPr lang="en-US" sz="1200" kern="1200" dirty="0" smtClean="0">
                <a:solidFill>
                  <a:schemeClr val="tx1"/>
                </a:solidFill>
                <a:effectLst/>
                <a:latin typeface="+mn-lt"/>
                <a:ea typeface="+mn-ea"/>
                <a:cs typeface="+mn-cs"/>
              </a:rPr>
              <a:t>(2Pet 2:20-21) If they fall away then they are worse than the first.</a:t>
            </a:r>
          </a:p>
          <a:p>
            <a:pPr marL="171450" lvl="0" indent="-171450">
              <a:buFontTx/>
              <a:buChar char="-"/>
            </a:pPr>
            <a:r>
              <a:rPr lang="en-US" sz="1200" b="0" i="0" kern="1200" dirty="0" smtClean="0">
                <a:solidFill>
                  <a:schemeClr val="tx1"/>
                </a:solidFill>
                <a:effectLst/>
                <a:latin typeface="+mn-lt"/>
                <a:ea typeface="+mn-ea"/>
                <a:cs typeface="+mn-cs"/>
              </a:rPr>
              <a:t>Please</a:t>
            </a:r>
            <a:r>
              <a:rPr lang="en-US" sz="1200" b="0" i="0" kern="1200" baseline="0" dirty="0" smtClean="0">
                <a:solidFill>
                  <a:schemeClr val="tx1"/>
                </a:solidFill>
                <a:effectLst/>
                <a:latin typeface="+mn-lt"/>
                <a:ea typeface="+mn-ea"/>
                <a:cs typeface="+mn-cs"/>
              </a:rPr>
              <a:t> don’t use this lesson </a:t>
            </a:r>
            <a:r>
              <a:rPr lang="en-US" sz="1200" kern="1200" dirty="0" smtClean="0">
                <a:solidFill>
                  <a:schemeClr val="tx1"/>
                </a:solidFill>
                <a:effectLst/>
                <a:latin typeface="+mn-lt"/>
                <a:ea typeface="+mn-ea"/>
                <a:cs typeface="+mn-cs"/>
              </a:rPr>
              <a:t>to live how you want.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b="0" i="0" kern="1200" dirty="0" smtClean="0">
                <a:solidFill>
                  <a:schemeClr val="tx1"/>
                </a:solidFill>
                <a:effectLst/>
                <a:latin typeface="+mn-lt"/>
                <a:ea typeface="+mn-ea"/>
                <a:cs typeface="+mn-cs"/>
              </a:rPr>
              <a:t>But we need to be</a:t>
            </a:r>
            <a:r>
              <a:rPr lang="en-US" sz="1200" b="0" i="0" kern="1200" baseline="0" dirty="0" smtClean="0">
                <a:solidFill>
                  <a:schemeClr val="tx1"/>
                </a:solidFill>
                <a:effectLst/>
                <a:latin typeface="+mn-lt"/>
                <a:ea typeface="+mn-ea"/>
                <a:cs typeface="+mn-cs"/>
              </a:rPr>
              <a:t> diligent (2Pet 1:10)</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sz="1200" kern="1200" dirty="0" smtClean="0">
                <a:solidFill>
                  <a:schemeClr val="tx1"/>
                </a:solidFill>
                <a:effectLst/>
                <a:latin typeface="+mn-lt"/>
                <a:ea typeface="+mn-ea"/>
                <a:cs typeface="+mn-cs"/>
              </a:rPr>
              <a:t>(2Pet</a:t>
            </a:r>
            <a:r>
              <a:rPr lang="en-US" sz="1200" kern="1200" baseline="0" dirty="0" smtClean="0">
                <a:solidFill>
                  <a:schemeClr val="tx1"/>
                </a:solidFill>
                <a:effectLst/>
                <a:latin typeface="+mn-lt"/>
                <a:ea typeface="+mn-ea"/>
                <a:cs typeface="+mn-cs"/>
              </a:rPr>
              <a:t> 3:</a:t>
            </a:r>
            <a:r>
              <a:rPr lang="en-US" sz="1200" kern="1200" dirty="0" smtClean="0">
                <a:solidFill>
                  <a:schemeClr val="tx1"/>
                </a:solidFill>
                <a:effectLst/>
                <a:latin typeface="+mn-lt"/>
                <a:ea typeface="+mn-ea"/>
                <a:cs typeface="+mn-cs"/>
              </a:rPr>
              <a:t>14) "</a:t>
            </a:r>
            <a:r>
              <a:rPr lang="en-US" sz="1200" b="1" u="sng" kern="1200" dirty="0" smtClean="0">
                <a:solidFill>
                  <a:schemeClr val="tx1"/>
                </a:solidFill>
                <a:effectLst/>
                <a:latin typeface="+mn-lt"/>
                <a:ea typeface="+mn-ea"/>
                <a:cs typeface="+mn-cs"/>
              </a:rPr>
              <a:t>be diligent to be found by him without spot or blemish, and at peace.</a:t>
            </a:r>
            <a:r>
              <a:rPr lang="en-US" sz="1200" b="0" u="none" kern="1200" dirty="0" smtClean="0">
                <a:solidFill>
                  <a:schemeClr val="tx1"/>
                </a:solidFill>
                <a:effectLst/>
                <a:latin typeface="+mn-lt"/>
                <a:ea typeface="+mn-ea"/>
                <a:cs typeface="+mn-cs"/>
              </a:rPr>
              <a:t>“</a:t>
            </a:r>
          </a:p>
          <a:p>
            <a:pPr marL="171450" lvl="0" indent="-171450">
              <a:buFontTx/>
              <a:buChar char="-"/>
            </a:pPr>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9E7B9A2-054D-4DC5-92FD-4B5123DE7712}" type="slidenum">
              <a:rPr lang="en-US" smtClean="0"/>
              <a:t>13</a:t>
            </a:fld>
            <a:endParaRPr lang="en-US"/>
          </a:p>
        </p:txBody>
      </p:sp>
    </p:spTree>
    <p:extLst>
      <p:ext uri="{BB962C8B-B14F-4D97-AF65-F5344CB8AC3E}">
        <p14:creationId xmlns:p14="http://schemas.microsoft.com/office/powerpoint/2010/main" val="23380433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CONCLUSION:</a:t>
            </a:r>
          </a:p>
          <a:p>
            <a:pPr marL="171450" indent="-171450">
              <a:buFontTx/>
              <a:buChar char="-"/>
            </a:pPr>
            <a:r>
              <a:rPr lang="en-US" dirty="0" smtClean="0"/>
              <a:t>If</a:t>
            </a:r>
            <a:r>
              <a:rPr lang="en-US" baseline="0" dirty="0" smtClean="0"/>
              <a:t> you have the right heart – diligently searching after God – then you can lead on His promises, and know that He will use whatever tools at his disposal to take care of us and ensure that we will be able to live to have the opportunity to repent from a sin that we have committed.</a:t>
            </a:r>
          </a:p>
          <a:p>
            <a:pPr marL="171450" indent="-171450">
              <a:buFontTx/>
              <a:buChar char="-"/>
            </a:pPr>
            <a:r>
              <a:rPr lang="en-US" baseline="0" dirty="0" smtClean="0"/>
              <a:t>Can we be assured of our salvation?  Can we live in the middle of that spectrum?  I think the Bible teaches us that we can.</a:t>
            </a:r>
          </a:p>
          <a:p>
            <a:pPr marL="171450" indent="-171450">
              <a:buFontTx/>
              <a:buChar char="-"/>
            </a:pPr>
            <a:r>
              <a:rPr lang="en-US" baseline="0" dirty="0" smtClean="0"/>
              <a:t>No matter what you’re situation this morning, God is giving you an opportunity NOW to be in a right relationship with God.  Your next hour is not guaranteed.  You don’t know how much time you have left on this Earth.  Don’t pass up this opportunity to make things right.  </a:t>
            </a:r>
          </a:p>
        </p:txBody>
      </p:sp>
      <p:sp>
        <p:nvSpPr>
          <p:cNvPr id="4" name="Slide Number Placeholder 3"/>
          <p:cNvSpPr>
            <a:spLocks noGrp="1"/>
          </p:cNvSpPr>
          <p:nvPr>
            <p:ph type="sldNum" sz="quarter" idx="10"/>
          </p:nvPr>
        </p:nvSpPr>
        <p:spPr/>
        <p:txBody>
          <a:bodyPr/>
          <a:lstStyle/>
          <a:p>
            <a:fld id="{A9E7B9A2-054D-4DC5-92FD-4B5123DE7712}" type="slidenum">
              <a:rPr lang="en-US" smtClean="0"/>
              <a:t>14</a:t>
            </a:fld>
            <a:endParaRPr lang="en-US"/>
          </a:p>
        </p:txBody>
      </p:sp>
    </p:spTree>
    <p:extLst>
      <p:ext uri="{BB962C8B-B14F-4D97-AF65-F5344CB8AC3E}">
        <p14:creationId xmlns:p14="http://schemas.microsoft.com/office/powerpoint/2010/main" val="8531060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E7B9A2-054D-4DC5-92FD-4B5123DE7712}" type="slidenum">
              <a:rPr lang="en-US" smtClean="0"/>
              <a:t>15</a:t>
            </a:fld>
            <a:endParaRPr lang="en-US"/>
          </a:p>
        </p:txBody>
      </p:sp>
    </p:spTree>
    <p:extLst>
      <p:ext uri="{BB962C8B-B14F-4D97-AF65-F5344CB8AC3E}">
        <p14:creationId xmlns:p14="http://schemas.microsoft.com/office/powerpoint/2010/main" val="3806497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E7B9A2-054D-4DC5-92FD-4B5123DE7712}" type="slidenum">
              <a:rPr lang="en-US" smtClean="0"/>
              <a:t>2</a:t>
            </a:fld>
            <a:endParaRPr lang="en-US"/>
          </a:p>
        </p:txBody>
      </p:sp>
    </p:spTree>
    <p:extLst>
      <p:ext uri="{BB962C8B-B14F-4D97-AF65-F5344CB8AC3E}">
        <p14:creationId xmlns:p14="http://schemas.microsoft.com/office/powerpoint/2010/main" val="3594664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00" kern="1200" dirty="0" smtClean="0">
                <a:solidFill>
                  <a:schemeClr val="tx1"/>
                </a:solidFill>
                <a:effectLst/>
                <a:latin typeface="+mn-lt"/>
                <a:ea typeface="+mn-ea"/>
                <a:cs typeface="+mn-cs"/>
              </a:rPr>
              <a:t>Can we trust in God's grace for our salvation while</a:t>
            </a:r>
            <a:r>
              <a:rPr lang="en-US" sz="800" kern="1200" baseline="0" dirty="0" smtClean="0">
                <a:solidFill>
                  <a:schemeClr val="tx1"/>
                </a:solidFill>
                <a:effectLst/>
                <a:latin typeface="+mn-lt"/>
                <a:ea typeface="+mn-ea"/>
                <a:cs typeface="+mn-cs"/>
              </a:rPr>
              <a:t> still having </a:t>
            </a:r>
            <a:r>
              <a:rPr lang="en-US" sz="800" kern="1200" dirty="0" smtClean="0">
                <a:solidFill>
                  <a:schemeClr val="tx1"/>
                </a:solidFill>
                <a:effectLst/>
                <a:latin typeface="+mn-lt"/>
                <a:ea typeface="+mn-ea"/>
                <a:cs typeface="+mn-cs"/>
              </a:rPr>
              <a:t>a healthy respect for sin?</a:t>
            </a:r>
          </a:p>
          <a:p>
            <a:pPr rtl="0" fontAlgn="ctr"/>
            <a:r>
              <a:rPr lang="en-US" sz="800" kern="1200" dirty="0" smtClean="0">
                <a:solidFill>
                  <a:schemeClr val="tx1"/>
                </a:solidFill>
                <a:effectLst/>
                <a:latin typeface="+mn-lt"/>
                <a:ea typeface="+mn-ea"/>
                <a:cs typeface="+mn-cs"/>
              </a:rPr>
              <a:t>We cannot reside on one end of a spectrum </a:t>
            </a:r>
          </a:p>
          <a:p>
            <a:pPr rtl="0" fontAlgn="ctr"/>
            <a:r>
              <a:rPr lang="en-US" sz="800" kern="1200" dirty="0" smtClean="0">
                <a:solidFill>
                  <a:schemeClr val="tx1"/>
                </a:solidFill>
                <a:effectLst/>
                <a:latin typeface="+mn-lt"/>
                <a:ea typeface="+mn-ea"/>
                <a:cs typeface="+mn-cs"/>
              </a:rPr>
              <a:t>-On the far left, people believe in OSAS </a:t>
            </a:r>
          </a:p>
          <a:p>
            <a:pPr marL="628650" lvl="1" indent="-171450" rtl="0" fontAlgn="ctr">
              <a:buFontTx/>
              <a:buChar char="-"/>
            </a:pPr>
            <a:r>
              <a:rPr lang="en-US" sz="800" kern="1200" dirty="0" smtClean="0">
                <a:solidFill>
                  <a:schemeClr val="tx1"/>
                </a:solidFill>
                <a:effectLst/>
                <a:latin typeface="+mn-lt"/>
                <a:ea typeface="+mn-ea"/>
                <a:cs typeface="+mn-cs"/>
              </a:rPr>
              <a:t>(Romans 8:38-39, ESV)  nothing</a:t>
            </a:r>
            <a:r>
              <a:rPr lang="en-US" sz="800" kern="1200" baseline="0" dirty="0" smtClean="0">
                <a:solidFill>
                  <a:schemeClr val="tx1"/>
                </a:solidFill>
                <a:effectLst/>
                <a:latin typeface="+mn-lt"/>
                <a:ea typeface="+mn-ea"/>
                <a:cs typeface="+mn-cs"/>
              </a:rPr>
              <a:t> “</a:t>
            </a:r>
            <a:r>
              <a:rPr lang="en-US" sz="800" kern="1200" dirty="0" smtClean="0">
                <a:solidFill>
                  <a:schemeClr val="tx1"/>
                </a:solidFill>
                <a:effectLst/>
                <a:latin typeface="+mn-lt"/>
                <a:ea typeface="+mn-ea"/>
                <a:cs typeface="+mn-cs"/>
              </a:rPr>
              <a:t>will be able to separate us from the love of God”</a:t>
            </a:r>
          </a:p>
          <a:p>
            <a:pPr marL="628650" lvl="1" indent="-171450" rtl="0" fontAlgn="ctr">
              <a:buFontTx/>
              <a:buChar char="-"/>
            </a:pPr>
            <a:r>
              <a:rPr lang="en-US" sz="800" kern="1200" dirty="0" smtClean="0">
                <a:solidFill>
                  <a:schemeClr val="tx1"/>
                </a:solidFill>
                <a:effectLst/>
                <a:latin typeface="+mn-lt"/>
                <a:ea typeface="+mn-ea"/>
                <a:cs typeface="+mn-cs"/>
              </a:rPr>
              <a:t>Their application of passages</a:t>
            </a:r>
            <a:r>
              <a:rPr lang="en-US" sz="800" kern="1200" baseline="0" dirty="0" smtClean="0">
                <a:solidFill>
                  <a:schemeClr val="tx1"/>
                </a:solidFill>
                <a:effectLst/>
                <a:latin typeface="+mn-lt"/>
                <a:ea typeface="+mn-ea"/>
                <a:cs typeface="+mn-cs"/>
              </a:rPr>
              <a:t> like this </a:t>
            </a:r>
            <a:r>
              <a:rPr lang="en-US" sz="800" kern="1200" dirty="0" smtClean="0">
                <a:solidFill>
                  <a:schemeClr val="tx1"/>
                </a:solidFill>
                <a:effectLst/>
                <a:latin typeface="+mn-lt"/>
                <a:ea typeface="+mn-ea"/>
                <a:cs typeface="+mn-cs"/>
              </a:rPr>
              <a:t>makes them believe that no matter what they do, they cannot lose their salvation.</a:t>
            </a:r>
          </a:p>
          <a:p>
            <a:pPr marL="628650" lvl="1" indent="-171450" rtl="0" fontAlgn="ctr">
              <a:buFontTx/>
              <a:buChar char="-"/>
            </a:pPr>
            <a:r>
              <a:rPr lang="en-US" sz="800" kern="1200" dirty="0" smtClean="0">
                <a:solidFill>
                  <a:schemeClr val="tx1"/>
                </a:solidFill>
                <a:effectLst/>
                <a:latin typeface="+mn-lt"/>
                <a:ea typeface="+mn-ea"/>
                <a:cs typeface="+mn-cs"/>
              </a:rPr>
              <a:t>So that's certainly being confident in one's salvation, but the people who believe this are doing so in error. </a:t>
            </a:r>
          </a:p>
          <a:p>
            <a:pPr marL="171450" lvl="0" indent="-171450" rtl="0" fontAlgn="ctr">
              <a:buFontTx/>
              <a:buChar char="-"/>
            </a:pPr>
            <a:r>
              <a:rPr lang="en-US" sz="800" kern="1200" dirty="0" smtClean="0">
                <a:solidFill>
                  <a:schemeClr val="tx1"/>
                </a:solidFill>
                <a:effectLst/>
                <a:latin typeface="+mn-lt"/>
                <a:ea typeface="+mn-ea"/>
                <a:cs typeface="+mn-cs"/>
              </a:rPr>
              <a:t>On the far right, people believe that one sin will send them to Hell.  </a:t>
            </a:r>
          </a:p>
          <a:p>
            <a:pPr marL="628650" lvl="1" indent="-171450" rtl="0" fontAlgn="ctr">
              <a:buFontTx/>
              <a:buChar char="-"/>
            </a:pPr>
            <a:r>
              <a:rPr lang="en-US" sz="800" kern="1200" dirty="0" smtClean="0">
                <a:solidFill>
                  <a:schemeClr val="tx1"/>
                </a:solidFill>
                <a:effectLst/>
                <a:latin typeface="+mn-lt"/>
                <a:ea typeface="+mn-ea"/>
                <a:cs typeface="+mn-cs"/>
              </a:rPr>
              <a:t>(Rom 3:23, 6:23) All have sinned, and the wages of sin is death</a:t>
            </a:r>
          </a:p>
          <a:p>
            <a:pPr marL="628650" lvl="1" indent="-171450" rtl="0" fontAlgn="ctr">
              <a:buFontTx/>
              <a:buChar char="-"/>
            </a:pPr>
            <a:r>
              <a:rPr lang="en-US" sz="800" kern="1200" dirty="0" smtClean="0">
                <a:solidFill>
                  <a:schemeClr val="tx1"/>
                </a:solidFill>
                <a:effectLst/>
                <a:latin typeface="+mn-lt"/>
                <a:ea typeface="+mn-ea"/>
                <a:cs typeface="+mn-cs"/>
              </a:rPr>
              <a:t>Discouraged and worried that they’ll sin and then die the next second.</a:t>
            </a:r>
          </a:p>
          <a:p>
            <a:pPr marL="628650" lvl="1" indent="-171450" rtl="0" fontAlgn="ctr">
              <a:buFontTx/>
              <a:buChar char="-"/>
            </a:pPr>
            <a:r>
              <a:rPr lang="en-US" sz="800" kern="1200" dirty="0" smtClean="0">
                <a:solidFill>
                  <a:schemeClr val="tx1"/>
                </a:solidFill>
                <a:effectLst/>
                <a:latin typeface="+mn-lt"/>
                <a:ea typeface="+mn-ea"/>
                <a:cs typeface="+mn-cs"/>
              </a:rPr>
              <a:t>Hypothetical situation </a:t>
            </a:r>
          </a:p>
          <a:p>
            <a:pPr marL="628650" lvl="1" indent="-171450" rtl="0" fontAlgn="ctr">
              <a:buFontTx/>
              <a:buChar char="-"/>
            </a:pPr>
            <a:r>
              <a:rPr lang="en-US" sz="800" kern="1200" dirty="0" smtClean="0">
                <a:solidFill>
                  <a:schemeClr val="tx1"/>
                </a:solidFill>
                <a:effectLst/>
                <a:latin typeface="+mn-lt"/>
                <a:ea typeface="+mn-ea"/>
                <a:cs typeface="+mn-cs"/>
              </a:rPr>
              <a:t>The truth of the matter is that we have no examples in the scripture that will tell us one way or another. </a:t>
            </a:r>
          </a:p>
          <a:p>
            <a:r>
              <a:rPr lang="en-US" sz="800" kern="1200" dirty="0" smtClean="0">
                <a:solidFill>
                  <a:schemeClr val="tx1"/>
                </a:solidFill>
                <a:effectLst/>
                <a:latin typeface="+mn-lt"/>
                <a:ea typeface="+mn-ea"/>
                <a:cs typeface="+mn-cs"/>
              </a:rPr>
              <a:t>BUT, I believe that the Scriptures give us evidence that we can be</a:t>
            </a:r>
            <a:r>
              <a:rPr lang="en-US" sz="800" kern="1200" baseline="0" dirty="0" smtClean="0">
                <a:solidFill>
                  <a:schemeClr val="tx1"/>
                </a:solidFill>
                <a:effectLst/>
                <a:latin typeface="+mn-lt"/>
                <a:ea typeface="+mn-ea"/>
                <a:cs typeface="+mn-cs"/>
              </a:rPr>
              <a:t> </a:t>
            </a:r>
            <a:r>
              <a:rPr lang="en-US" sz="800" kern="1200" dirty="0" smtClean="0">
                <a:solidFill>
                  <a:schemeClr val="tx1"/>
                </a:solidFill>
                <a:effectLst/>
                <a:latin typeface="+mn-lt"/>
                <a:ea typeface="+mn-ea"/>
                <a:cs typeface="+mn-cs"/>
              </a:rPr>
              <a:t>in the middle of the spectrum.  I think it teaches us that</a:t>
            </a:r>
            <a:r>
              <a:rPr lang="en-US" sz="800" kern="1200" baseline="0" dirty="0" smtClean="0">
                <a:solidFill>
                  <a:schemeClr val="tx1"/>
                </a:solidFill>
                <a:effectLst/>
                <a:latin typeface="+mn-lt"/>
                <a:ea typeface="+mn-ea"/>
                <a:cs typeface="+mn-cs"/>
              </a:rPr>
              <a:t> we</a:t>
            </a:r>
            <a:r>
              <a:rPr lang="en-US" sz="800" kern="1200" dirty="0" smtClean="0">
                <a:solidFill>
                  <a:schemeClr val="tx1"/>
                </a:solidFill>
                <a:effectLst/>
                <a:latin typeface="+mn-lt"/>
                <a:ea typeface="+mn-ea"/>
                <a:cs typeface="+mn-cs"/>
              </a:rPr>
              <a:t> can we have a healthy respect for sin while still trusting in God's grace for our salvation.  We don’t have to live scared.  We can be confident </a:t>
            </a:r>
            <a:r>
              <a:rPr lang="en-US" sz="800" kern="1200" baseline="0" dirty="0" smtClean="0">
                <a:solidFill>
                  <a:schemeClr val="tx1"/>
                </a:solidFill>
                <a:effectLst/>
                <a:latin typeface="+mn-lt"/>
                <a:ea typeface="+mn-ea"/>
                <a:cs typeface="+mn-cs"/>
              </a:rPr>
              <a:t>of our salvation.  Let’s look at some scriptures that tell us that.</a:t>
            </a:r>
          </a:p>
          <a:p>
            <a:endParaRPr lang="en-US" sz="800" kern="1200" dirty="0" smtClean="0">
              <a:solidFill>
                <a:schemeClr val="tx1"/>
              </a:solidFill>
              <a:effectLst/>
              <a:latin typeface="+mn-lt"/>
              <a:ea typeface="+mn-ea"/>
              <a:cs typeface="+mn-cs"/>
            </a:endParaRPr>
          </a:p>
          <a:p>
            <a:endParaRPr lang="en-US" sz="800" dirty="0"/>
          </a:p>
        </p:txBody>
      </p:sp>
      <p:sp>
        <p:nvSpPr>
          <p:cNvPr id="4" name="Slide Number Placeholder 3"/>
          <p:cNvSpPr>
            <a:spLocks noGrp="1"/>
          </p:cNvSpPr>
          <p:nvPr>
            <p:ph type="sldNum" sz="quarter" idx="10"/>
          </p:nvPr>
        </p:nvSpPr>
        <p:spPr/>
        <p:txBody>
          <a:bodyPr/>
          <a:lstStyle/>
          <a:p>
            <a:fld id="{A9E7B9A2-054D-4DC5-92FD-4B5123DE7712}" type="slidenum">
              <a:rPr lang="en-US" smtClean="0"/>
              <a:t>3</a:t>
            </a:fld>
            <a:endParaRPr lang="en-US"/>
          </a:p>
        </p:txBody>
      </p:sp>
    </p:spTree>
    <p:extLst>
      <p:ext uri="{BB962C8B-B14F-4D97-AF65-F5344CB8AC3E}">
        <p14:creationId xmlns:p14="http://schemas.microsoft.com/office/powerpoint/2010/main" val="386517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just a few scriptures that outright</a:t>
            </a:r>
            <a:r>
              <a:rPr lang="en-US" baseline="0" dirty="0" smtClean="0"/>
              <a:t> tell us that we CAN AND SHOULD be confident of our salvation.</a:t>
            </a:r>
          </a:p>
          <a:p>
            <a:endParaRPr lang="en-US" dirty="0"/>
          </a:p>
        </p:txBody>
      </p:sp>
      <p:sp>
        <p:nvSpPr>
          <p:cNvPr id="4" name="Slide Number Placeholder 3"/>
          <p:cNvSpPr>
            <a:spLocks noGrp="1"/>
          </p:cNvSpPr>
          <p:nvPr>
            <p:ph type="sldNum" sz="quarter" idx="10"/>
          </p:nvPr>
        </p:nvSpPr>
        <p:spPr/>
        <p:txBody>
          <a:bodyPr/>
          <a:lstStyle/>
          <a:p>
            <a:fld id="{A9E7B9A2-054D-4DC5-92FD-4B5123DE7712}" type="slidenum">
              <a:rPr lang="en-US" smtClean="0"/>
              <a:t>4</a:t>
            </a:fld>
            <a:endParaRPr lang="en-US"/>
          </a:p>
        </p:txBody>
      </p:sp>
    </p:spTree>
    <p:extLst>
      <p:ext uri="{BB962C8B-B14F-4D97-AF65-F5344CB8AC3E}">
        <p14:creationId xmlns:p14="http://schemas.microsoft.com/office/powerpoint/2010/main" val="40100473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let’s look</a:t>
            </a:r>
            <a:r>
              <a:rPr lang="en-US" baseline="0" dirty="0" smtClean="0"/>
              <a:t> at just a few examples that help us understand how we can be sure of our salvation.</a:t>
            </a:r>
            <a:endParaRPr lang="en-US" dirty="0"/>
          </a:p>
        </p:txBody>
      </p:sp>
      <p:sp>
        <p:nvSpPr>
          <p:cNvPr id="4" name="Slide Number Placeholder 3"/>
          <p:cNvSpPr>
            <a:spLocks noGrp="1"/>
          </p:cNvSpPr>
          <p:nvPr>
            <p:ph type="sldNum" sz="quarter" idx="10"/>
          </p:nvPr>
        </p:nvSpPr>
        <p:spPr/>
        <p:txBody>
          <a:bodyPr/>
          <a:lstStyle/>
          <a:p>
            <a:fld id="{A9E7B9A2-054D-4DC5-92FD-4B5123DE7712}" type="slidenum">
              <a:rPr lang="en-US" smtClean="0"/>
              <a:t>5</a:t>
            </a:fld>
            <a:endParaRPr lang="en-US"/>
          </a:p>
        </p:txBody>
      </p:sp>
    </p:spTree>
    <p:extLst>
      <p:ext uri="{BB962C8B-B14F-4D97-AF65-F5344CB8AC3E}">
        <p14:creationId xmlns:p14="http://schemas.microsoft.com/office/powerpoint/2010/main" val="3352261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ctr"/>
            <a:r>
              <a:rPr lang="en-US" sz="1200" kern="1200" dirty="0" smtClean="0">
                <a:solidFill>
                  <a:schemeClr val="tx1"/>
                </a:solidFill>
                <a:effectLst/>
                <a:latin typeface="+mn-lt"/>
                <a:ea typeface="+mn-ea"/>
                <a:cs typeface="+mn-cs"/>
              </a:rPr>
              <a:t>These all had the right heart</a:t>
            </a:r>
          </a:p>
          <a:p>
            <a:pPr lvl="1" rtl="0" fontAlgn="ctr"/>
            <a:r>
              <a:rPr lang="en-US" sz="1200" kern="1200" dirty="0" smtClean="0">
                <a:solidFill>
                  <a:schemeClr val="tx1"/>
                </a:solidFill>
                <a:effectLst/>
                <a:latin typeface="+mn-lt"/>
                <a:ea typeface="+mn-ea"/>
                <a:cs typeface="+mn-cs"/>
              </a:rPr>
              <a:t>(2Pet 2:7) “Righteous Lot” was "distressed by the conduct of the wicked"</a:t>
            </a:r>
          </a:p>
        </p:txBody>
      </p:sp>
      <p:sp>
        <p:nvSpPr>
          <p:cNvPr id="4" name="Slide Number Placeholder 3"/>
          <p:cNvSpPr>
            <a:spLocks noGrp="1"/>
          </p:cNvSpPr>
          <p:nvPr>
            <p:ph type="sldNum" sz="quarter" idx="10"/>
          </p:nvPr>
        </p:nvSpPr>
        <p:spPr/>
        <p:txBody>
          <a:bodyPr/>
          <a:lstStyle/>
          <a:p>
            <a:fld id="{A9E7B9A2-054D-4DC5-92FD-4B5123DE7712}" type="slidenum">
              <a:rPr lang="en-US" smtClean="0"/>
              <a:t>6</a:t>
            </a:fld>
            <a:endParaRPr lang="en-US"/>
          </a:p>
        </p:txBody>
      </p:sp>
    </p:spTree>
    <p:extLst>
      <p:ext uri="{BB962C8B-B14F-4D97-AF65-F5344CB8AC3E}">
        <p14:creationId xmlns:p14="http://schemas.microsoft.com/office/powerpoint/2010/main" val="1049741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ctr"/>
            <a:r>
              <a:rPr lang="en-US" sz="1200" kern="1200" dirty="0" smtClean="0">
                <a:solidFill>
                  <a:schemeClr val="tx1"/>
                </a:solidFill>
                <a:effectLst/>
                <a:latin typeface="+mn-lt"/>
                <a:ea typeface="+mn-ea"/>
                <a:cs typeface="+mn-cs"/>
              </a:rPr>
              <a:t>These all had the right heart</a:t>
            </a:r>
          </a:p>
          <a:p>
            <a:pPr marL="457200" marR="0" lvl="1" indent="0" algn="l" defTabSz="914400" rtl="0" eaLnBrk="1" fontAlgn="ctr"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(Gen 20:5)</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Abimelech's priority was to have innocent hands and integrity of heart. </a:t>
            </a:r>
            <a:endParaRPr lang="en-US" dirty="0"/>
          </a:p>
        </p:txBody>
      </p:sp>
      <p:sp>
        <p:nvSpPr>
          <p:cNvPr id="4" name="Slide Number Placeholder 3"/>
          <p:cNvSpPr>
            <a:spLocks noGrp="1"/>
          </p:cNvSpPr>
          <p:nvPr>
            <p:ph type="sldNum" sz="quarter" idx="10"/>
          </p:nvPr>
        </p:nvSpPr>
        <p:spPr/>
        <p:txBody>
          <a:bodyPr/>
          <a:lstStyle/>
          <a:p>
            <a:fld id="{A9E7B9A2-054D-4DC5-92FD-4B5123DE7712}" type="slidenum">
              <a:rPr lang="en-US" smtClean="0"/>
              <a:t>7</a:t>
            </a:fld>
            <a:endParaRPr lang="en-US"/>
          </a:p>
        </p:txBody>
      </p:sp>
    </p:spTree>
    <p:extLst>
      <p:ext uri="{BB962C8B-B14F-4D97-AF65-F5344CB8AC3E}">
        <p14:creationId xmlns:p14="http://schemas.microsoft.com/office/powerpoint/2010/main" val="3114401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ctr"/>
            <a:r>
              <a:rPr lang="en-US" sz="1200" kern="1200" dirty="0" smtClean="0">
                <a:solidFill>
                  <a:schemeClr val="tx1"/>
                </a:solidFill>
                <a:effectLst/>
                <a:latin typeface="+mn-lt"/>
                <a:ea typeface="+mn-ea"/>
                <a:cs typeface="+mn-cs"/>
              </a:rPr>
              <a:t>These all had the right heart</a:t>
            </a:r>
          </a:p>
          <a:p>
            <a:pPr marL="457200" marR="0" lvl="1" indent="0" algn="l" defTabSz="914400" rtl="0" eaLnBrk="1" fontAlgn="ctr"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(Acts 10:2, 22) Cornelius was "a devout man that feared God", and "an upright and God-fearing man". </a:t>
            </a:r>
          </a:p>
          <a:p>
            <a:endParaRPr lang="en-US" dirty="0"/>
          </a:p>
        </p:txBody>
      </p:sp>
      <p:sp>
        <p:nvSpPr>
          <p:cNvPr id="4" name="Slide Number Placeholder 3"/>
          <p:cNvSpPr>
            <a:spLocks noGrp="1"/>
          </p:cNvSpPr>
          <p:nvPr>
            <p:ph type="sldNum" sz="quarter" idx="10"/>
          </p:nvPr>
        </p:nvSpPr>
        <p:spPr/>
        <p:txBody>
          <a:bodyPr/>
          <a:lstStyle/>
          <a:p>
            <a:fld id="{A9E7B9A2-054D-4DC5-92FD-4B5123DE7712}" type="slidenum">
              <a:rPr lang="en-US" smtClean="0"/>
              <a:t>8</a:t>
            </a:fld>
            <a:endParaRPr lang="en-US"/>
          </a:p>
        </p:txBody>
      </p:sp>
    </p:spTree>
    <p:extLst>
      <p:ext uri="{BB962C8B-B14F-4D97-AF65-F5344CB8AC3E}">
        <p14:creationId xmlns:p14="http://schemas.microsoft.com/office/powerpoint/2010/main" val="21987429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ctr"/>
            <a:r>
              <a:rPr lang="en-US" sz="1200" kern="1200" dirty="0" smtClean="0">
                <a:solidFill>
                  <a:schemeClr val="tx1"/>
                </a:solidFill>
                <a:effectLst/>
                <a:latin typeface="+mn-lt"/>
                <a:ea typeface="+mn-ea"/>
                <a:cs typeface="+mn-cs"/>
              </a:rPr>
              <a:t>These all had the right heart</a:t>
            </a:r>
          </a:p>
          <a:p>
            <a:pPr lvl="1" rtl="0" fontAlgn="ctr"/>
            <a:r>
              <a:rPr lang="en-US" sz="1200" kern="1200" dirty="0" smtClean="0">
                <a:solidFill>
                  <a:schemeClr val="tx1"/>
                </a:solidFill>
                <a:effectLst/>
                <a:latin typeface="+mn-lt"/>
                <a:ea typeface="+mn-ea"/>
                <a:cs typeface="+mn-cs"/>
              </a:rPr>
              <a:t>(Acts 8:27) Ethiopian was a devout follower of God.</a:t>
            </a:r>
          </a:p>
          <a:p>
            <a:endParaRPr lang="en-US" dirty="0"/>
          </a:p>
        </p:txBody>
      </p:sp>
      <p:sp>
        <p:nvSpPr>
          <p:cNvPr id="4" name="Slide Number Placeholder 3"/>
          <p:cNvSpPr>
            <a:spLocks noGrp="1"/>
          </p:cNvSpPr>
          <p:nvPr>
            <p:ph type="sldNum" sz="quarter" idx="10"/>
          </p:nvPr>
        </p:nvSpPr>
        <p:spPr/>
        <p:txBody>
          <a:bodyPr/>
          <a:lstStyle/>
          <a:p>
            <a:fld id="{A9E7B9A2-054D-4DC5-92FD-4B5123DE7712}" type="slidenum">
              <a:rPr lang="en-US" smtClean="0"/>
              <a:t>9</a:t>
            </a:fld>
            <a:endParaRPr lang="en-US"/>
          </a:p>
        </p:txBody>
      </p:sp>
    </p:spTree>
    <p:extLst>
      <p:ext uri="{BB962C8B-B14F-4D97-AF65-F5344CB8AC3E}">
        <p14:creationId xmlns:p14="http://schemas.microsoft.com/office/powerpoint/2010/main" val="26707854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F68759FA-411D-414E-922F-823BE4735E9F}" type="datetimeFigureOut">
              <a:rPr lang="en-US" smtClean="0"/>
              <a:t>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5A56A-242F-42B1-B935-A34A99C44110}"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8759FA-411D-414E-922F-823BE4735E9F}" type="datetimeFigureOut">
              <a:rPr lang="en-US" smtClean="0"/>
              <a:t>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5A56A-242F-42B1-B935-A34A99C4411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8759FA-411D-414E-922F-823BE4735E9F}" type="datetimeFigureOut">
              <a:rPr lang="en-US" smtClean="0"/>
              <a:t>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5A56A-242F-42B1-B935-A34A99C4411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stretch>
            <a:fillRect/>
          </a:stretch>
        </p:blipFill>
        <p:spPr>
          <a:xfrm flipV="1">
            <a:off x="0" y="10364"/>
            <a:ext cx="9144000" cy="6847636"/>
          </a:xfrm>
          <a:prstGeom prst="rect">
            <a:avLst/>
          </a:prstGeom>
        </p:spPr>
      </p:pic>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F68759FA-411D-414E-922F-823BE4735E9F}" type="datetimeFigureOut">
              <a:rPr lang="en-US" smtClean="0"/>
              <a:t>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5A56A-242F-42B1-B935-A34A99C44110}"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8759FA-411D-414E-922F-823BE4735E9F}" type="datetimeFigureOut">
              <a:rPr lang="en-US" smtClean="0"/>
              <a:t>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5A56A-242F-42B1-B935-A34A99C4411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F68759FA-411D-414E-922F-823BE4735E9F}" type="datetimeFigureOut">
              <a:rPr lang="en-US" smtClean="0"/>
              <a:t>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25A56A-242F-42B1-B935-A34A99C4411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68759FA-411D-414E-922F-823BE4735E9F}" type="datetimeFigureOut">
              <a:rPr lang="en-US" smtClean="0"/>
              <a:t>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25A56A-242F-42B1-B935-A34A99C4411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68759FA-411D-414E-922F-823BE4735E9F}" type="datetimeFigureOut">
              <a:rPr lang="en-US" smtClean="0"/>
              <a:t>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25A56A-242F-42B1-B935-A34A99C4411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8759FA-411D-414E-922F-823BE4735E9F}" type="datetimeFigureOut">
              <a:rPr lang="en-US" smtClean="0"/>
              <a:t>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25A56A-242F-42B1-B935-A34A99C4411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8759FA-411D-414E-922F-823BE4735E9F}" type="datetimeFigureOut">
              <a:rPr lang="en-US" smtClean="0"/>
              <a:t>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25A56A-242F-42B1-B935-A34A99C4411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F68759FA-411D-414E-922F-823BE4735E9F}" type="datetimeFigureOut">
              <a:rPr lang="en-US" smtClean="0"/>
              <a:t>1/3/2016</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A025A56A-242F-42B1-B935-A34A99C44110}"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952120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924800" cy="838200"/>
          </a:xfrm>
        </p:spPr>
        <p:txBody>
          <a:bodyPr/>
          <a:lstStyle/>
          <a:p>
            <a:pPr algn="ctr"/>
            <a:r>
              <a:rPr lang="en-US" sz="3600" dirty="0" smtClean="0">
                <a:latin typeface="Copperplate Gothic Bold" panose="020E0705020206020404" pitchFamily="34" charset="0"/>
              </a:rPr>
              <a:t>BIBLICAL EXAMPLES</a:t>
            </a:r>
            <a:endParaRPr lang="en-US" sz="3600"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2727608250"/>
              </p:ext>
            </p:extLst>
          </p:nvPr>
        </p:nvGraphicFramePr>
        <p:xfrm>
          <a:off x="152400" y="1292482"/>
          <a:ext cx="8839200" cy="5273040"/>
        </p:xfrm>
        <a:graphic>
          <a:graphicData uri="http://schemas.openxmlformats.org/drawingml/2006/table">
            <a:tbl>
              <a:tblPr firstRow="1" bandRow="1">
                <a:tableStyleId>{5C22544A-7EE6-4342-B048-85BDC9FD1C3A}</a:tableStyleId>
              </a:tblPr>
              <a:tblGrid>
                <a:gridCol w="2209800"/>
                <a:gridCol w="2209800"/>
                <a:gridCol w="2209800"/>
                <a:gridCol w="2209800"/>
              </a:tblGrid>
              <a:tr h="710119">
                <a:tc>
                  <a:txBody>
                    <a:bodyPr/>
                    <a:lstStyle/>
                    <a:p>
                      <a:r>
                        <a:rPr lang="en-US" sz="3200" b="1" u="sng" dirty="0" smtClean="0">
                          <a:solidFill>
                            <a:schemeClr val="tx1"/>
                          </a:solidFill>
                        </a:rPr>
                        <a:t>PERSON</a:t>
                      </a:r>
                      <a:endParaRPr lang="en-US" sz="3200" b="1"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b="1" u="sng" dirty="0" smtClean="0">
                          <a:solidFill>
                            <a:schemeClr val="tx1"/>
                          </a:solidFill>
                        </a:rPr>
                        <a:t>PASSAGE</a:t>
                      </a:r>
                      <a:endParaRPr lang="en-US" sz="3200" b="1"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b="1" u="sng" dirty="0" smtClean="0">
                          <a:solidFill>
                            <a:schemeClr val="tx1"/>
                          </a:solidFill>
                        </a:rPr>
                        <a:t>HEART</a:t>
                      </a:r>
                      <a:endParaRPr lang="en-US" sz="3200" b="1"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b="1" u="sng" dirty="0" smtClean="0">
                          <a:solidFill>
                            <a:schemeClr val="tx1"/>
                          </a:solidFill>
                        </a:rPr>
                        <a:t>INFLUENCE</a:t>
                      </a:r>
                      <a:endParaRPr lang="en-US" sz="3200" b="1"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0119">
                <a:tc>
                  <a:txBody>
                    <a:bodyPr/>
                    <a:lstStyle/>
                    <a:p>
                      <a:r>
                        <a:rPr lang="en-US" sz="2000" b="1" dirty="0" smtClean="0">
                          <a:solidFill>
                            <a:schemeClr val="tx1"/>
                          </a:solidFill>
                        </a:rPr>
                        <a:t>LOT</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GEN 19</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2</a:t>
                      </a:r>
                      <a:r>
                        <a:rPr lang="en-US" sz="2000" b="1" baseline="0" dirty="0" smtClean="0">
                          <a:solidFill>
                            <a:schemeClr val="tx1"/>
                          </a:solidFill>
                        </a:rPr>
                        <a:t>PET 2:7</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MESSENGERS</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84762">
                <a:tc>
                  <a:txBody>
                    <a:bodyPr/>
                    <a:lstStyle/>
                    <a:p>
                      <a:r>
                        <a:rPr lang="en-US" sz="2000" b="1" dirty="0" smtClean="0">
                          <a:solidFill>
                            <a:schemeClr val="tx1"/>
                          </a:solidFill>
                        </a:rPr>
                        <a:t>ABIMELECH</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GEN 20</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GEN</a:t>
                      </a:r>
                      <a:r>
                        <a:rPr lang="en-US" sz="2000" b="1" baseline="0" dirty="0" smtClean="0">
                          <a:solidFill>
                            <a:schemeClr val="tx1"/>
                          </a:solidFill>
                        </a:rPr>
                        <a:t> 20:5</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GOD</a:t>
                      </a:r>
                      <a:r>
                        <a:rPr lang="en-US" sz="2000" b="1" baseline="0" dirty="0" smtClean="0">
                          <a:solidFill>
                            <a:schemeClr val="tx1"/>
                          </a:solidFill>
                        </a:rPr>
                        <a:t> IN A DREAM</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0119">
                <a:tc>
                  <a:txBody>
                    <a:bodyPr/>
                    <a:lstStyle/>
                    <a:p>
                      <a:r>
                        <a:rPr lang="en-US" sz="2000" b="1" dirty="0" smtClean="0">
                          <a:solidFill>
                            <a:schemeClr val="tx1"/>
                          </a:solidFill>
                        </a:rPr>
                        <a:t>CORNELIUS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ACTS 10</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ACTS 10:2, 22</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VISION &amp; PERSON</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0119">
                <a:tc>
                  <a:txBody>
                    <a:bodyPr/>
                    <a:lstStyle/>
                    <a:p>
                      <a:r>
                        <a:rPr lang="en-US" sz="2000" b="1" dirty="0" smtClean="0">
                          <a:solidFill>
                            <a:schemeClr val="tx1"/>
                          </a:solidFill>
                        </a:rPr>
                        <a:t>ETHIOPIAN</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ACTS 8:26-40</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ACTS 8:27</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ALL OF THE ABOVE</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44880">
                <a:tc>
                  <a:txBody>
                    <a:bodyPr/>
                    <a:lstStyle/>
                    <a:p>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02922">
                <a:tc>
                  <a:txBody>
                    <a:bodyPr/>
                    <a:lstStyle/>
                    <a:p>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6889902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924800" cy="838200"/>
          </a:xfrm>
        </p:spPr>
        <p:txBody>
          <a:bodyPr/>
          <a:lstStyle/>
          <a:p>
            <a:pPr algn="ctr"/>
            <a:r>
              <a:rPr lang="en-US" sz="3600" dirty="0" smtClean="0">
                <a:latin typeface="Copperplate Gothic Bold" panose="020E0705020206020404" pitchFamily="34" charset="0"/>
              </a:rPr>
              <a:t>BIBLICAL EXAMPLES</a:t>
            </a:r>
            <a:endParaRPr lang="en-US" sz="3600" dirty="0"/>
          </a:p>
        </p:txBody>
      </p:sp>
      <p:graphicFrame>
        <p:nvGraphicFramePr>
          <p:cNvPr id="5" name="Content Placeholder 4"/>
          <p:cNvGraphicFramePr>
            <a:graphicFrameLocks noGrp="1"/>
          </p:cNvGraphicFramePr>
          <p:nvPr>
            <p:ph sz="quarter" idx="13"/>
          </p:nvPr>
        </p:nvGraphicFramePr>
        <p:xfrm>
          <a:off x="152400" y="1292482"/>
          <a:ext cx="8839200" cy="5336918"/>
        </p:xfrm>
        <a:graphic>
          <a:graphicData uri="http://schemas.openxmlformats.org/drawingml/2006/table">
            <a:tbl>
              <a:tblPr firstRow="1" bandRow="1">
                <a:tableStyleId>{5C22544A-7EE6-4342-B048-85BDC9FD1C3A}</a:tableStyleId>
              </a:tblPr>
              <a:tblGrid>
                <a:gridCol w="2209800"/>
                <a:gridCol w="2209800"/>
                <a:gridCol w="2209800"/>
                <a:gridCol w="2209800"/>
              </a:tblGrid>
              <a:tr h="710119">
                <a:tc>
                  <a:txBody>
                    <a:bodyPr/>
                    <a:lstStyle/>
                    <a:p>
                      <a:r>
                        <a:rPr lang="en-US" sz="3200" b="1" u="sng" dirty="0" smtClean="0">
                          <a:solidFill>
                            <a:schemeClr val="tx1"/>
                          </a:solidFill>
                        </a:rPr>
                        <a:t>PERSON</a:t>
                      </a:r>
                      <a:endParaRPr lang="en-US" sz="3200" b="1"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b="1" u="sng" dirty="0" smtClean="0">
                          <a:solidFill>
                            <a:schemeClr val="tx1"/>
                          </a:solidFill>
                        </a:rPr>
                        <a:t>PASSAGE</a:t>
                      </a:r>
                      <a:endParaRPr lang="en-US" sz="3200" b="1"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b="1" u="sng" dirty="0" smtClean="0">
                          <a:solidFill>
                            <a:schemeClr val="tx1"/>
                          </a:solidFill>
                        </a:rPr>
                        <a:t>HEART</a:t>
                      </a:r>
                      <a:endParaRPr lang="en-US" sz="3200" b="1"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b="1" u="sng" dirty="0" smtClean="0">
                          <a:solidFill>
                            <a:schemeClr val="tx1"/>
                          </a:solidFill>
                        </a:rPr>
                        <a:t>INFLUENCE</a:t>
                      </a:r>
                      <a:endParaRPr lang="en-US" sz="3200" b="1"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0119">
                <a:tc>
                  <a:txBody>
                    <a:bodyPr/>
                    <a:lstStyle/>
                    <a:p>
                      <a:r>
                        <a:rPr lang="en-US" sz="2000" b="1" dirty="0" smtClean="0">
                          <a:solidFill>
                            <a:schemeClr val="tx1"/>
                          </a:solidFill>
                        </a:rPr>
                        <a:t>LOT</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GEN 19</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2</a:t>
                      </a:r>
                      <a:r>
                        <a:rPr lang="en-US" sz="2000" b="1" baseline="0" dirty="0" smtClean="0">
                          <a:solidFill>
                            <a:schemeClr val="tx1"/>
                          </a:solidFill>
                        </a:rPr>
                        <a:t>PET 2:7</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MESSENGERS</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84762">
                <a:tc>
                  <a:txBody>
                    <a:bodyPr/>
                    <a:lstStyle/>
                    <a:p>
                      <a:r>
                        <a:rPr lang="en-US" sz="2000" b="1" dirty="0" smtClean="0">
                          <a:solidFill>
                            <a:schemeClr val="tx1"/>
                          </a:solidFill>
                        </a:rPr>
                        <a:t>ABIMELECH</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GEN 20</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GEN</a:t>
                      </a:r>
                      <a:r>
                        <a:rPr lang="en-US" sz="2000" b="1" baseline="0" dirty="0" smtClean="0">
                          <a:solidFill>
                            <a:schemeClr val="tx1"/>
                          </a:solidFill>
                        </a:rPr>
                        <a:t> 20:5</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GOD</a:t>
                      </a:r>
                      <a:r>
                        <a:rPr lang="en-US" sz="2000" b="1" baseline="0" dirty="0" smtClean="0">
                          <a:solidFill>
                            <a:schemeClr val="tx1"/>
                          </a:solidFill>
                        </a:rPr>
                        <a:t> IN A DREAM</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0119">
                <a:tc>
                  <a:txBody>
                    <a:bodyPr/>
                    <a:lstStyle/>
                    <a:p>
                      <a:r>
                        <a:rPr lang="en-US" sz="2000" b="1" dirty="0" smtClean="0">
                          <a:solidFill>
                            <a:schemeClr val="tx1"/>
                          </a:solidFill>
                        </a:rPr>
                        <a:t>CORNELIUS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ACTS 10</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ACTS 10:2, 22</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VISION &amp; PERSON</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0119">
                <a:tc>
                  <a:txBody>
                    <a:bodyPr/>
                    <a:lstStyle/>
                    <a:p>
                      <a:r>
                        <a:rPr lang="en-US" sz="2000" b="1" dirty="0" smtClean="0">
                          <a:solidFill>
                            <a:schemeClr val="tx1"/>
                          </a:solidFill>
                        </a:rPr>
                        <a:t>ETHIOPIAN</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ACTS 8:26-40</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ACTS 8:27</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ALL OF THE ABOVE</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0119">
                <a:tc>
                  <a:txBody>
                    <a:bodyPr/>
                    <a:lstStyle/>
                    <a:p>
                      <a:r>
                        <a:rPr lang="en-US" sz="2000" b="1" dirty="0" smtClean="0">
                          <a:solidFill>
                            <a:schemeClr val="tx1"/>
                          </a:solidFill>
                        </a:rPr>
                        <a:t>DAVID</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2SAM</a:t>
                      </a:r>
                      <a:r>
                        <a:rPr lang="en-US" sz="2000" b="1" baseline="0" dirty="0" smtClean="0">
                          <a:solidFill>
                            <a:schemeClr val="tx1"/>
                          </a:solidFill>
                        </a:rPr>
                        <a:t> 11-12</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“MAN</a:t>
                      </a:r>
                      <a:r>
                        <a:rPr lang="en-US" sz="2000" b="1" baseline="0" dirty="0" smtClean="0">
                          <a:solidFill>
                            <a:schemeClr val="tx1"/>
                          </a:solidFill>
                        </a:rPr>
                        <a:t> AFTER GOD’S HEART” </a:t>
                      </a:r>
                    </a:p>
                    <a:p>
                      <a:pPr algn="ctr"/>
                      <a:r>
                        <a:rPr lang="en-US" sz="2000" b="1" dirty="0" smtClean="0">
                          <a:solidFill>
                            <a:schemeClr val="tx1"/>
                          </a:solidFill>
                        </a:rPr>
                        <a:t>PS 51</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PERSON</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02922">
                <a:tc>
                  <a:txBody>
                    <a:bodyPr/>
                    <a:lstStyle/>
                    <a:p>
                      <a:r>
                        <a:rPr lang="en-US" sz="2000" b="1" dirty="0" smtClean="0">
                          <a:solidFill>
                            <a:schemeClr val="tx1"/>
                          </a:solidFill>
                        </a:rPr>
                        <a:t>SAUL</a:t>
                      </a:r>
                      <a:r>
                        <a:rPr lang="en-US" sz="2000" b="1" baseline="0" dirty="0" smtClean="0">
                          <a:solidFill>
                            <a:schemeClr val="tx1"/>
                          </a:solidFill>
                        </a:rPr>
                        <a:t> OF TARSUS</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ACTS 9, 22, 26</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ACTS</a:t>
                      </a:r>
                      <a:r>
                        <a:rPr lang="en-US" sz="2000" b="1" baseline="0" dirty="0" smtClean="0">
                          <a:solidFill>
                            <a:schemeClr val="tx1"/>
                          </a:solidFill>
                        </a:rPr>
                        <a:t> 26:9</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DIRECT REVELATION</a:t>
                      </a:r>
                      <a:r>
                        <a:rPr lang="en-US" sz="2000" b="1" baseline="0" dirty="0" smtClean="0">
                          <a:solidFill>
                            <a:schemeClr val="tx1"/>
                          </a:solidFill>
                        </a:rPr>
                        <a:t> BY JESUS</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7303252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latin typeface="Copperplate Gothic Bold" panose="020E0705020206020404" pitchFamily="34" charset="0"/>
              </a:rPr>
              <a:t>How can we be sure?</a:t>
            </a:r>
            <a:br>
              <a:rPr lang="en-US" sz="3600" dirty="0" smtClean="0">
                <a:latin typeface="Copperplate Gothic Bold" panose="020E0705020206020404" pitchFamily="34" charset="0"/>
              </a:rPr>
            </a:br>
            <a:endParaRPr lang="en-US" sz="3600" dirty="0"/>
          </a:p>
        </p:txBody>
      </p:sp>
      <p:sp>
        <p:nvSpPr>
          <p:cNvPr id="3" name="Content Placeholder 2"/>
          <p:cNvSpPr>
            <a:spLocks noGrp="1"/>
          </p:cNvSpPr>
          <p:nvPr>
            <p:ph sz="quarter" idx="13"/>
          </p:nvPr>
        </p:nvSpPr>
        <p:spPr>
          <a:xfrm>
            <a:off x="0" y="1219200"/>
            <a:ext cx="9067800" cy="4114800"/>
          </a:xfrm>
        </p:spPr>
        <p:txBody>
          <a:bodyPr>
            <a:noAutofit/>
          </a:bodyPr>
          <a:lstStyle/>
          <a:p>
            <a:pPr fontAlgn="ctr"/>
            <a:r>
              <a:rPr lang="en-US" sz="3600" dirty="0"/>
              <a:t>God is willing to use whatever he </a:t>
            </a:r>
            <a:r>
              <a:rPr lang="en-US" sz="3600" dirty="0" smtClean="0"/>
              <a:t>has at His disposal to take care of </a:t>
            </a:r>
            <a:r>
              <a:rPr lang="en-US" sz="3600" u="sng" dirty="0" smtClean="0"/>
              <a:t>His followers</a:t>
            </a:r>
            <a:r>
              <a:rPr lang="en-US" sz="3600" dirty="0" smtClean="0"/>
              <a:t>.</a:t>
            </a:r>
            <a:endParaRPr lang="en-US" sz="3600" dirty="0"/>
          </a:p>
          <a:p>
            <a:pPr lvl="1" fontAlgn="ctr"/>
            <a:r>
              <a:rPr lang="en-US" sz="3600" dirty="0"/>
              <a:t>Angels </a:t>
            </a:r>
            <a:r>
              <a:rPr lang="en-US" sz="3600" dirty="0" smtClean="0"/>
              <a:t>(</a:t>
            </a:r>
            <a:r>
              <a:rPr lang="en-US" sz="3600" dirty="0"/>
              <a:t>Heb </a:t>
            </a:r>
            <a:r>
              <a:rPr lang="en-US" sz="3600" dirty="0" smtClean="0"/>
              <a:t>1:14, 13:2</a:t>
            </a:r>
            <a:r>
              <a:rPr lang="en-US" sz="3600" dirty="0"/>
              <a:t>) </a:t>
            </a:r>
          </a:p>
          <a:p>
            <a:pPr lvl="1" fontAlgn="ctr"/>
            <a:r>
              <a:rPr lang="en-US" sz="3600" dirty="0"/>
              <a:t>Other people </a:t>
            </a:r>
            <a:r>
              <a:rPr lang="en-US" sz="3600" dirty="0" smtClean="0"/>
              <a:t>(</a:t>
            </a:r>
            <a:r>
              <a:rPr lang="en-US" sz="3600" dirty="0" err="1" smtClean="0"/>
              <a:t>Jn</a:t>
            </a:r>
            <a:r>
              <a:rPr lang="en-US" sz="3600" dirty="0" smtClean="0"/>
              <a:t> 1:40-41, Mt </a:t>
            </a:r>
            <a:r>
              <a:rPr lang="en-US" sz="3600" dirty="0"/>
              <a:t>28:19-20) </a:t>
            </a:r>
          </a:p>
          <a:p>
            <a:pPr lvl="1" fontAlgn="ctr"/>
            <a:r>
              <a:rPr lang="en-US" sz="3600" dirty="0" smtClean="0"/>
              <a:t>Nature (1 </a:t>
            </a:r>
            <a:r>
              <a:rPr lang="en-US" sz="3600" dirty="0"/>
              <a:t>Kings </a:t>
            </a:r>
            <a:r>
              <a:rPr lang="en-US" sz="3600" dirty="0" smtClean="0"/>
              <a:t>17:2-6, Ps </a:t>
            </a:r>
            <a:r>
              <a:rPr lang="en-US" sz="3600" dirty="0"/>
              <a:t>148:7-8) </a:t>
            </a:r>
            <a:endParaRPr lang="en-US" sz="3600" dirty="0" smtClean="0"/>
          </a:p>
          <a:p>
            <a:pPr lvl="1" fontAlgn="ctr"/>
            <a:r>
              <a:rPr lang="en-US" sz="3600" dirty="0" smtClean="0"/>
              <a:t>The Holy Spirit (</a:t>
            </a:r>
            <a:r>
              <a:rPr lang="en-US" sz="3600" dirty="0"/>
              <a:t>John 14:15-18</a:t>
            </a:r>
            <a:r>
              <a:rPr lang="en-US" sz="3600" dirty="0" smtClean="0"/>
              <a:t>)</a:t>
            </a:r>
            <a:endParaRPr lang="en-US" sz="3600" dirty="0"/>
          </a:p>
        </p:txBody>
      </p:sp>
    </p:spTree>
    <p:extLst>
      <p:ext uri="{BB962C8B-B14F-4D97-AF65-F5344CB8AC3E}">
        <p14:creationId xmlns:p14="http://schemas.microsoft.com/office/powerpoint/2010/main" val="853707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latin typeface="Copperplate Gothic Bold" panose="020E0705020206020404" pitchFamily="34" charset="0"/>
              </a:rPr>
              <a:t>Trust in the promises</a:t>
            </a:r>
            <a:br>
              <a:rPr lang="en-US" sz="3600" dirty="0" smtClean="0">
                <a:latin typeface="Copperplate Gothic Bold" panose="020E0705020206020404" pitchFamily="34" charset="0"/>
              </a:rPr>
            </a:br>
            <a:endParaRPr lang="en-US" sz="3600" dirty="0"/>
          </a:p>
        </p:txBody>
      </p:sp>
      <p:sp>
        <p:nvSpPr>
          <p:cNvPr id="3" name="Content Placeholder 2"/>
          <p:cNvSpPr>
            <a:spLocks noGrp="1"/>
          </p:cNvSpPr>
          <p:nvPr>
            <p:ph sz="quarter" idx="13"/>
          </p:nvPr>
        </p:nvSpPr>
        <p:spPr>
          <a:xfrm>
            <a:off x="0" y="1219200"/>
            <a:ext cx="9067800" cy="4114800"/>
          </a:xfrm>
        </p:spPr>
        <p:txBody>
          <a:bodyPr>
            <a:noAutofit/>
          </a:bodyPr>
          <a:lstStyle/>
          <a:p>
            <a:pPr fontAlgn="ctr"/>
            <a:r>
              <a:rPr lang="en-US" sz="2400" dirty="0"/>
              <a:t>(2Pet 3:9)  "The Lord is not slow to fulfill his promise as some count slowness, but is patient toward you, </a:t>
            </a:r>
            <a:r>
              <a:rPr lang="en-US" sz="2400" b="1" u="sng" dirty="0"/>
              <a:t>not wishing that any should perish</a:t>
            </a:r>
            <a:r>
              <a:rPr lang="en-US" sz="2400" dirty="0"/>
              <a:t>, but that all should reach repentance</a:t>
            </a:r>
            <a:r>
              <a:rPr lang="en-US" sz="2400" dirty="0" smtClean="0"/>
              <a:t>."</a:t>
            </a:r>
          </a:p>
          <a:p>
            <a:pPr fontAlgn="ctr"/>
            <a:r>
              <a:rPr lang="en-US" sz="2400" dirty="0" smtClean="0"/>
              <a:t>(1Jn 1:9) "</a:t>
            </a:r>
            <a:r>
              <a:rPr lang="en-US" sz="2400" b="1" u="sng" dirty="0" smtClean="0"/>
              <a:t>If we confess our sins, he is faithful and just to forgive us our sins </a:t>
            </a:r>
            <a:r>
              <a:rPr lang="en-US" sz="2400" dirty="0" smtClean="0"/>
              <a:t>and to cleanse us from all unrighteousness."</a:t>
            </a:r>
          </a:p>
          <a:p>
            <a:pPr fontAlgn="ctr"/>
            <a:r>
              <a:rPr lang="en-US" sz="2400" dirty="0" smtClean="0"/>
              <a:t>(</a:t>
            </a:r>
            <a:r>
              <a:rPr lang="en-US" sz="2400" dirty="0"/>
              <a:t>1Cor 10:13) "No temptation has overtaken you that is not common to man. </a:t>
            </a:r>
            <a:r>
              <a:rPr lang="en-US" sz="2400" b="1" u="sng" dirty="0"/>
              <a:t>God is faithful, and he will not let you be tempted beyond your ability, but with the temptation he will also provide the way of escape</a:t>
            </a:r>
            <a:r>
              <a:rPr lang="en-US" sz="2400" dirty="0"/>
              <a:t>, that you may be able to endure it."</a:t>
            </a:r>
          </a:p>
          <a:p>
            <a:r>
              <a:rPr lang="en-US" sz="2400" dirty="0"/>
              <a:t>(2Pet 1:10) </a:t>
            </a:r>
            <a:r>
              <a:rPr lang="en-US" sz="2400" dirty="0" smtClean="0"/>
              <a:t>"</a:t>
            </a:r>
            <a:r>
              <a:rPr lang="en-US" sz="2400" dirty="0"/>
              <a:t>Therefore, brothers, </a:t>
            </a:r>
            <a:r>
              <a:rPr lang="en-US" sz="2400" b="1" u="sng" dirty="0"/>
              <a:t>be all the more diligent </a:t>
            </a:r>
            <a:r>
              <a:rPr lang="en-US" sz="2400" dirty="0"/>
              <a:t>to confirm your calling and election, for </a:t>
            </a:r>
            <a:r>
              <a:rPr lang="en-US" sz="2400" b="1" u="sng" dirty="0"/>
              <a:t>if you practice these qualities you will never fall</a:t>
            </a:r>
            <a:r>
              <a:rPr lang="en-US" sz="2400" dirty="0" smtClean="0"/>
              <a:t>.“</a:t>
            </a:r>
          </a:p>
          <a:p>
            <a:r>
              <a:rPr lang="en-US" sz="2400" dirty="0" smtClean="0"/>
              <a:t>Notice the “if” </a:t>
            </a:r>
            <a:r>
              <a:rPr lang="nl-NL" sz="2400" dirty="0"/>
              <a:t>(Rom 1:24, Mk 4:17, Jas 5:19-20, Heb 6:4-6, 2Pet 2:20-21)</a:t>
            </a:r>
          </a:p>
          <a:p>
            <a:endParaRPr lang="en-US" sz="2400" dirty="0" smtClean="0"/>
          </a:p>
          <a:p>
            <a:endParaRPr lang="en-US" sz="2400" b="1" dirty="0" smtClean="0"/>
          </a:p>
        </p:txBody>
      </p:sp>
    </p:spTree>
    <p:extLst>
      <p:ext uri="{BB962C8B-B14F-4D97-AF65-F5344CB8AC3E}">
        <p14:creationId xmlns:p14="http://schemas.microsoft.com/office/powerpoint/2010/main" val="650439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92206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924800" cy="838200"/>
          </a:xfrm>
        </p:spPr>
        <p:txBody>
          <a:bodyPr/>
          <a:lstStyle/>
          <a:p>
            <a:pPr algn="ctr"/>
            <a:r>
              <a:rPr lang="en-US" sz="3600" dirty="0" smtClean="0">
                <a:latin typeface="Copperplate Gothic Bold" panose="020E0705020206020404" pitchFamily="34" charset="0"/>
              </a:rPr>
              <a:t>BIBLICAL EXAMPLES</a:t>
            </a:r>
            <a:endParaRPr lang="en-US" sz="3600" dirty="0"/>
          </a:p>
        </p:txBody>
      </p:sp>
      <p:graphicFrame>
        <p:nvGraphicFramePr>
          <p:cNvPr id="5" name="Content Placeholder 4"/>
          <p:cNvGraphicFramePr>
            <a:graphicFrameLocks noGrp="1"/>
          </p:cNvGraphicFramePr>
          <p:nvPr>
            <p:ph sz="quarter" idx="13"/>
          </p:nvPr>
        </p:nvGraphicFramePr>
        <p:xfrm>
          <a:off x="152400" y="1292482"/>
          <a:ext cx="8839200" cy="5336918"/>
        </p:xfrm>
        <a:graphic>
          <a:graphicData uri="http://schemas.openxmlformats.org/drawingml/2006/table">
            <a:tbl>
              <a:tblPr firstRow="1" bandRow="1">
                <a:tableStyleId>{5C22544A-7EE6-4342-B048-85BDC9FD1C3A}</a:tableStyleId>
              </a:tblPr>
              <a:tblGrid>
                <a:gridCol w="2209800"/>
                <a:gridCol w="2209800"/>
                <a:gridCol w="2209800"/>
                <a:gridCol w="2209800"/>
              </a:tblGrid>
              <a:tr h="710119">
                <a:tc>
                  <a:txBody>
                    <a:bodyPr/>
                    <a:lstStyle/>
                    <a:p>
                      <a:r>
                        <a:rPr lang="en-US" sz="3200" b="1" u="sng" dirty="0" smtClean="0">
                          <a:solidFill>
                            <a:schemeClr val="tx1"/>
                          </a:solidFill>
                        </a:rPr>
                        <a:t>PERSON</a:t>
                      </a:r>
                      <a:endParaRPr lang="en-US" sz="3200" b="1"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b="1" u="sng" dirty="0" smtClean="0">
                          <a:solidFill>
                            <a:schemeClr val="tx1"/>
                          </a:solidFill>
                        </a:rPr>
                        <a:t>PASSAGE</a:t>
                      </a:r>
                      <a:endParaRPr lang="en-US" sz="3200" b="1"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b="1" u="sng" dirty="0" smtClean="0">
                          <a:solidFill>
                            <a:schemeClr val="tx1"/>
                          </a:solidFill>
                        </a:rPr>
                        <a:t>HEART</a:t>
                      </a:r>
                      <a:endParaRPr lang="en-US" sz="3200" b="1"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b="1" u="sng" dirty="0" smtClean="0">
                          <a:solidFill>
                            <a:schemeClr val="tx1"/>
                          </a:solidFill>
                        </a:rPr>
                        <a:t>INFLUENCE</a:t>
                      </a:r>
                      <a:endParaRPr lang="en-US" sz="3200" b="1"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0119">
                <a:tc>
                  <a:txBody>
                    <a:bodyPr/>
                    <a:lstStyle/>
                    <a:p>
                      <a:r>
                        <a:rPr lang="en-US" sz="2000" b="1" dirty="0" smtClean="0">
                          <a:solidFill>
                            <a:schemeClr val="tx1"/>
                          </a:solidFill>
                        </a:rPr>
                        <a:t>LOT</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GEN 19</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2</a:t>
                      </a:r>
                      <a:r>
                        <a:rPr lang="en-US" sz="2000" b="1" baseline="0" dirty="0" smtClean="0">
                          <a:solidFill>
                            <a:schemeClr val="tx1"/>
                          </a:solidFill>
                        </a:rPr>
                        <a:t>PET 2:7</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MESSENGERS</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84762">
                <a:tc>
                  <a:txBody>
                    <a:bodyPr/>
                    <a:lstStyle/>
                    <a:p>
                      <a:r>
                        <a:rPr lang="en-US" sz="2000" b="1" dirty="0" smtClean="0">
                          <a:solidFill>
                            <a:schemeClr val="tx1"/>
                          </a:solidFill>
                        </a:rPr>
                        <a:t>ABIMELECH</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GEN 20</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GEN</a:t>
                      </a:r>
                      <a:r>
                        <a:rPr lang="en-US" sz="2000" b="1" baseline="0" dirty="0" smtClean="0">
                          <a:solidFill>
                            <a:schemeClr val="tx1"/>
                          </a:solidFill>
                        </a:rPr>
                        <a:t> 20:5</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GOD</a:t>
                      </a:r>
                      <a:r>
                        <a:rPr lang="en-US" sz="2000" b="1" baseline="0" dirty="0" smtClean="0">
                          <a:solidFill>
                            <a:schemeClr val="tx1"/>
                          </a:solidFill>
                        </a:rPr>
                        <a:t> IN A DREAM</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0119">
                <a:tc>
                  <a:txBody>
                    <a:bodyPr/>
                    <a:lstStyle/>
                    <a:p>
                      <a:r>
                        <a:rPr lang="en-US" sz="2000" b="1" dirty="0" smtClean="0">
                          <a:solidFill>
                            <a:schemeClr val="tx1"/>
                          </a:solidFill>
                        </a:rPr>
                        <a:t>CORNELIUS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ACTS 10</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ACTS 10:2</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VISION &amp; PERSON</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0119">
                <a:tc>
                  <a:txBody>
                    <a:bodyPr/>
                    <a:lstStyle/>
                    <a:p>
                      <a:r>
                        <a:rPr lang="en-US" sz="2000" b="1" dirty="0" smtClean="0">
                          <a:solidFill>
                            <a:schemeClr val="tx1"/>
                          </a:solidFill>
                        </a:rPr>
                        <a:t>ETHIOPIAN</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ACTS 8:26-40</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ACTS 8:27</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ALL OF THE ABOVE</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0119">
                <a:tc>
                  <a:txBody>
                    <a:bodyPr/>
                    <a:lstStyle/>
                    <a:p>
                      <a:r>
                        <a:rPr lang="en-US" sz="2000" b="1" dirty="0" smtClean="0">
                          <a:solidFill>
                            <a:schemeClr val="tx1"/>
                          </a:solidFill>
                        </a:rPr>
                        <a:t>DAVID</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2SAM</a:t>
                      </a:r>
                      <a:r>
                        <a:rPr lang="en-US" sz="2000" b="1" baseline="0" dirty="0" smtClean="0">
                          <a:solidFill>
                            <a:schemeClr val="tx1"/>
                          </a:solidFill>
                        </a:rPr>
                        <a:t> 11-12</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“MAN</a:t>
                      </a:r>
                      <a:r>
                        <a:rPr lang="en-US" sz="2000" b="1" baseline="0" dirty="0" smtClean="0">
                          <a:solidFill>
                            <a:schemeClr val="tx1"/>
                          </a:solidFill>
                        </a:rPr>
                        <a:t> AFTER GOD’S HEART” </a:t>
                      </a:r>
                    </a:p>
                    <a:p>
                      <a:pPr algn="ctr"/>
                      <a:r>
                        <a:rPr lang="en-US" sz="2000" b="1" dirty="0" smtClean="0">
                          <a:solidFill>
                            <a:schemeClr val="tx1"/>
                          </a:solidFill>
                        </a:rPr>
                        <a:t>PS 51</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PERSON</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02922">
                <a:tc>
                  <a:txBody>
                    <a:bodyPr/>
                    <a:lstStyle/>
                    <a:p>
                      <a:r>
                        <a:rPr lang="en-US" sz="2000" b="1" dirty="0" smtClean="0">
                          <a:solidFill>
                            <a:schemeClr val="tx1"/>
                          </a:solidFill>
                        </a:rPr>
                        <a:t>SAUL</a:t>
                      </a:r>
                      <a:r>
                        <a:rPr lang="en-US" sz="2000" b="1" baseline="0" dirty="0" smtClean="0">
                          <a:solidFill>
                            <a:schemeClr val="tx1"/>
                          </a:solidFill>
                        </a:rPr>
                        <a:t> OF TARSUS</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ACTS 9, 22, 26</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ACTS</a:t>
                      </a:r>
                      <a:r>
                        <a:rPr lang="en-US" sz="2000" b="1" baseline="0" dirty="0" smtClean="0">
                          <a:solidFill>
                            <a:schemeClr val="tx1"/>
                          </a:solidFill>
                        </a:rPr>
                        <a:t> 26:9</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DIRECT REVELATION</a:t>
                      </a:r>
                      <a:r>
                        <a:rPr lang="en-US" sz="2000" b="1" baseline="0" dirty="0" smtClean="0">
                          <a:solidFill>
                            <a:schemeClr val="tx1"/>
                          </a:solidFill>
                        </a:rPr>
                        <a:t> BY JESUS</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2872562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latin typeface="Copperplate Gothic Bold" panose="020E0705020206020404" pitchFamily="34" charset="0"/>
              </a:rPr>
              <a:t>HOW TO BE Assured of our salvation</a:t>
            </a:r>
            <a:endParaRPr lang="en-US" sz="4800" dirty="0">
              <a:latin typeface="Copperplate Gothic Bold" panose="020E0705020206020404" pitchFamily="34" charset="0"/>
            </a:endParaRPr>
          </a:p>
        </p:txBody>
      </p:sp>
    </p:spTree>
    <p:extLst>
      <p:ext uri="{BB962C8B-B14F-4D97-AF65-F5344CB8AC3E}">
        <p14:creationId xmlns:p14="http://schemas.microsoft.com/office/powerpoint/2010/main" val="17388276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latin typeface="Copperplate Gothic Bold" panose="020E0705020206020404" pitchFamily="34" charset="0"/>
              </a:rPr>
              <a:t>How can we be Assured of our salvation?</a:t>
            </a:r>
            <a:endParaRPr lang="en-US" sz="4800" dirty="0">
              <a:latin typeface="Copperplate Gothic Bold" panose="020E0705020206020404" pitchFamily="34" charset="0"/>
            </a:endParaRPr>
          </a:p>
        </p:txBody>
      </p:sp>
    </p:spTree>
    <p:extLst>
      <p:ext uri="{BB962C8B-B14F-4D97-AF65-F5344CB8AC3E}">
        <p14:creationId xmlns:p14="http://schemas.microsoft.com/office/powerpoint/2010/main" val="24823337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924800" cy="1143000"/>
          </a:xfrm>
        </p:spPr>
        <p:txBody>
          <a:bodyPr/>
          <a:lstStyle/>
          <a:p>
            <a:pPr algn="ctr"/>
            <a:r>
              <a:rPr lang="en-US" sz="3600" dirty="0" smtClean="0">
                <a:latin typeface="Copperplate Gothic Bold" panose="020E0705020206020404" pitchFamily="34" charset="0"/>
              </a:rPr>
              <a:t>We are told we can</a:t>
            </a:r>
            <a:br>
              <a:rPr lang="en-US" sz="3600" dirty="0" smtClean="0">
                <a:latin typeface="Copperplate Gothic Bold" panose="020E0705020206020404" pitchFamily="34" charset="0"/>
              </a:rPr>
            </a:br>
            <a:endParaRPr lang="en-US" sz="3600" dirty="0">
              <a:latin typeface="Copperplate Gothic Bold" panose="020E0705020206020404" pitchFamily="34" charset="0"/>
            </a:endParaRPr>
          </a:p>
        </p:txBody>
      </p:sp>
      <p:sp>
        <p:nvSpPr>
          <p:cNvPr id="15" name="Content Placeholder 2"/>
          <p:cNvSpPr>
            <a:spLocks noGrp="1"/>
          </p:cNvSpPr>
          <p:nvPr>
            <p:ph sz="quarter" idx="13"/>
          </p:nvPr>
        </p:nvSpPr>
        <p:spPr>
          <a:xfrm>
            <a:off x="0" y="1600200"/>
            <a:ext cx="9067800" cy="4114800"/>
          </a:xfrm>
        </p:spPr>
        <p:txBody>
          <a:bodyPr>
            <a:noAutofit/>
          </a:bodyPr>
          <a:lstStyle/>
          <a:p>
            <a:pPr fontAlgn="ctr"/>
            <a:r>
              <a:rPr lang="en-US" sz="2400" dirty="0"/>
              <a:t>(Heb 4:16, NIV) "Let us then </a:t>
            </a:r>
            <a:r>
              <a:rPr lang="en-US" sz="2400" b="1" u="sng" dirty="0"/>
              <a:t>approach God’s throne of grace with confidence</a:t>
            </a:r>
            <a:r>
              <a:rPr lang="en-US" sz="2400" dirty="0"/>
              <a:t>, so that we may receive mercy and find grace to help us in our time of need."</a:t>
            </a:r>
          </a:p>
          <a:p>
            <a:pPr fontAlgn="ctr"/>
            <a:r>
              <a:rPr lang="en-US" sz="2400" dirty="0"/>
              <a:t>(2Pet 1:10, </a:t>
            </a:r>
            <a:r>
              <a:rPr lang="en-US" sz="2400" dirty="0" smtClean="0"/>
              <a:t>NKJV) </a:t>
            </a:r>
            <a:r>
              <a:rPr lang="en-US" sz="2400" dirty="0"/>
              <a:t>"Therefore, brethren, be even more diligent to </a:t>
            </a:r>
            <a:r>
              <a:rPr lang="en-US" sz="2400" b="1" u="sng" dirty="0"/>
              <a:t>make your call and election sure</a:t>
            </a:r>
            <a:r>
              <a:rPr lang="en-US" sz="2400" dirty="0"/>
              <a:t>, for if you do these things you will never </a:t>
            </a:r>
            <a:r>
              <a:rPr lang="en-US" sz="2400" dirty="0" smtClean="0"/>
              <a:t>stumble“</a:t>
            </a:r>
          </a:p>
          <a:p>
            <a:pPr fontAlgn="ctr"/>
            <a:r>
              <a:rPr lang="en-US" sz="2400" dirty="0" smtClean="0"/>
              <a:t>(</a:t>
            </a:r>
            <a:r>
              <a:rPr lang="en-US" sz="2400" dirty="0"/>
              <a:t>1Jn </a:t>
            </a:r>
            <a:r>
              <a:rPr lang="en-US" sz="2400" dirty="0" smtClean="0"/>
              <a:t>4:17, ESV) </a:t>
            </a:r>
            <a:r>
              <a:rPr lang="en-US" sz="2400" dirty="0"/>
              <a:t>"By this, love is perfected with us, so </a:t>
            </a:r>
            <a:r>
              <a:rPr lang="en-US" sz="2400" b="1" u="sng" dirty="0"/>
              <a:t>that we may have confidence in the day of judgment</a:t>
            </a:r>
            <a:r>
              <a:rPr lang="en-US" sz="2400" dirty="0"/>
              <a:t>; because as He is, so also are we in this world."</a:t>
            </a:r>
          </a:p>
          <a:p>
            <a:pPr fontAlgn="ctr"/>
            <a:r>
              <a:rPr lang="en-US" sz="2400" dirty="0" smtClean="0"/>
              <a:t> </a:t>
            </a:r>
            <a:r>
              <a:rPr lang="en-US" sz="2400" dirty="0"/>
              <a:t>(Heb 3:6, ESV) </a:t>
            </a:r>
            <a:r>
              <a:rPr lang="en-US" sz="2400" dirty="0" smtClean="0"/>
              <a:t>"but </a:t>
            </a:r>
            <a:r>
              <a:rPr lang="en-US" sz="2400" dirty="0"/>
              <a:t>Christ is faithful over God's house as a son. And we are his house if indeed we </a:t>
            </a:r>
            <a:r>
              <a:rPr lang="en-US" sz="2400" b="1" u="sng" dirty="0"/>
              <a:t>hold fast our confidence</a:t>
            </a:r>
            <a:r>
              <a:rPr lang="en-US" sz="2400" b="1" dirty="0"/>
              <a:t> </a:t>
            </a:r>
            <a:r>
              <a:rPr lang="en-US" sz="2400" dirty="0"/>
              <a:t>and our boasting in our hope</a:t>
            </a:r>
            <a:r>
              <a:rPr lang="en-US" sz="2400" dirty="0" smtClean="0"/>
              <a:t>."</a:t>
            </a:r>
            <a:endParaRPr lang="en-US" sz="4000" b="1" dirty="0" smtClean="0"/>
          </a:p>
        </p:txBody>
      </p:sp>
    </p:spTree>
    <p:extLst>
      <p:ext uri="{BB962C8B-B14F-4D97-AF65-F5344CB8AC3E}">
        <p14:creationId xmlns:p14="http://schemas.microsoft.com/office/powerpoint/2010/main" val="1480090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924800" cy="838200"/>
          </a:xfrm>
        </p:spPr>
        <p:txBody>
          <a:bodyPr/>
          <a:lstStyle/>
          <a:p>
            <a:pPr algn="ctr"/>
            <a:r>
              <a:rPr lang="en-US" sz="3600" dirty="0" smtClean="0">
                <a:latin typeface="Copperplate Gothic Bold" panose="020E0705020206020404" pitchFamily="34" charset="0"/>
              </a:rPr>
              <a:t>BIBLICAL EXAMPLES</a:t>
            </a:r>
            <a:endParaRPr lang="en-US" sz="3600"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289023374"/>
              </p:ext>
            </p:extLst>
          </p:nvPr>
        </p:nvGraphicFramePr>
        <p:xfrm>
          <a:off x="152400" y="1292482"/>
          <a:ext cx="8839200" cy="5038279"/>
        </p:xfrm>
        <a:graphic>
          <a:graphicData uri="http://schemas.openxmlformats.org/drawingml/2006/table">
            <a:tbl>
              <a:tblPr firstRow="1" bandRow="1">
                <a:tableStyleId>{5C22544A-7EE6-4342-B048-85BDC9FD1C3A}</a:tableStyleId>
              </a:tblPr>
              <a:tblGrid>
                <a:gridCol w="2209800"/>
                <a:gridCol w="2209800"/>
                <a:gridCol w="2209800"/>
                <a:gridCol w="2209800"/>
              </a:tblGrid>
              <a:tr h="710119">
                <a:tc>
                  <a:txBody>
                    <a:bodyPr/>
                    <a:lstStyle/>
                    <a:p>
                      <a:r>
                        <a:rPr lang="en-US" sz="3200" b="1" u="sng" dirty="0" smtClean="0">
                          <a:solidFill>
                            <a:schemeClr val="tx1"/>
                          </a:solidFill>
                        </a:rPr>
                        <a:t>PERSON</a:t>
                      </a:r>
                      <a:endParaRPr lang="en-US" sz="3200" b="1"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b="1" u="sng" dirty="0" smtClean="0">
                          <a:solidFill>
                            <a:schemeClr val="tx1"/>
                          </a:solidFill>
                        </a:rPr>
                        <a:t>PASSAGE</a:t>
                      </a:r>
                      <a:endParaRPr lang="en-US" sz="3200" b="1"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3200" b="1"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3200" b="1"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0119">
                <a:tc>
                  <a:txBody>
                    <a:bodyPr/>
                    <a:lstStyle/>
                    <a:p>
                      <a:r>
                        <a:rPr lang="en-US" sz="2000" b="1" dirty="0" smtClean="0">
                          <a:solidFill>
                            <a:schemeClr val="tx1"/>
                          </a:solidFill>
                        </a:rPr>
                        <a:t>LOT</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GEN 19</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84762">
                <a:tc>
                  <a:txBody>
                    <a:bodyPr/>
                    <a:lstStyle/>
                    <a:p>
                      <a:r>
                        <a:rPr lang="en-US" sz="2000" b="1" dirty="0" smtClean="0">
                          <a:solidFill>
                            <a:schemeClr val="tx1"/>
                          </a:solidFill>
                        </a:rPr>
                        <a:t>ABIMELECH</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GEN 20</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0119">
                <a:tc>
                  <a:txBody>
                    <a:bodyPr/>
                    <a:lstStyle/>
                    <a:p>
                      <a:r>
                        <a:rPr lang="en-US" sz="2000" b="1" dirty="0" smtClean="0">
                          <a:solidFill>
                            <a:schemeClr val="tx1"/>
                          </a:solidFill>
                        </a:rPr>
                        <a:t>CORNELIUS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ACTS 10</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0119">
                <a:tc>
                  <a:txBody>
                    <a:bodyPr/>
                    <a:lstStyle/>
                    <a:p>
                      <a:r>
                        <a:rPr lang="en-US" sz="2000" b="1" dirty="0" smtClean="0">
                          <a:solidFill>
                            <a:schemeClr val="tx1"/>
                          </a:solidFill>
                        </a:rPr>
                        <a:t>ETHIOPIAN</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ACTS 8:26-38</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0119">
                <a:tc>
                  <a:txBody>
                    <a:bodyPr/>
                    <a:lstStyle/>
                    <a:p>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02922">
                <a:tc>
                  <a:txBody>
                    <a:bodyPr/>
                    <a:lstStyle/>
                    <a:p>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828381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924800" cy="838200"/>
          </a:xfrm>
        </p:spPr>
        <p:txBody>
          <a:bodyPr/>
          <a:lstStyle/>
          <a:p>
            <a:pPr algn="ctr"/>
            <a:r>
              <a:rPr lang="en-US" sz="3600" dirty="0" smtClean="0">
                <a:latin typeface="Copperplate Gothic Bold" panose="020E0705020206020404" pitchFamily="34" charset="0"/>
              </a:rPr>
              <a:t>BIBLICAL EXAMPLES</a:t>
            </a:r>
            <a:endParaRPr lang="en-US" sz="3600"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3303338746"/>
              </p:ext>
            </p:extLst>
          </p:nvPr>
        </p:nvGraphicFramePr>
        <p:xfrm>
          <a:off x="152400" y="1292482"/>
          <a:ext cx="8839200" cy="5038279"/>
        </p:xfrm>
        <a:graphic>
          <a:graphicData uri="http://schemas.openxmlformats.org/drawingml/2006/table">
            <a:tbl>
              <a:tblPr firstRow="1" bandRow="1">
                <a:tableStyleId>{5C22544A-7EE6-4342-B048-85BDC9FD1C3A}</a:tableStyleId>
              </a:tblPr>
              <a:tblGrid>
                <a:gridCol w="2209800"/>
                <a:gridCol w="2209800"/>
                <a:gridCol w="2209800"/>
                <a:gridCol w="2209800"/>
              </a:tblGrid>
              <a:tr h="710119">
                <a:tc>
                  <a:txBody>
                    <a:bodyPr/>
                    <a:lstStyle/>
                    <a:p>
                      <a:r>
                        <a:rPr lang="en-US" sz="3200" b="1" u="sng" dirty="0" smtClean="0">
                          <a:solidFill>
                            <a:schemeClr val="tx1"/>
                          </a:solidFill>
                        </a:rPr>
                        <a:t>PERSON</a:t>
                      </a:r>
                      <a:endParaRPr lang="en-US" sz="3200" b="1"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b="1" u="sng" dirty="0" smtClean="0">
                          <a:solidFill>
                            <a:schemeClr val="tx1"/>
                          </a:solidFill>
                        </a:rPr>
                        <a:t>PASSAGE</a:t>
                      </a:r>
                      <a:endParaRPr lang="en-US" sz="3200" b="1"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b="1" u="sng" dirty="0" smtClean="0">
                          <a:solidFill>
                            <a:schemeClr val="tx1"/>
                          </a:solidFill>
                        </a:rPr>
                        <a:t>HEART</a:t>
                      </a:r>
                      <a:endParaRPr lang="en-US" sz="3200" b="1"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3200" b="1"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0119">
                <a:tc>
                  <a:txBody>
                    <a:bodyPr/>
                    <a:lstStyle/>
                    <a:p>
                      <a:r>
                        <a:rPr lang="en-US" sz="2000" b="1" dirty="0" smtClean="0">
                          <a:solidFill>
                            <a:schemeClr val="tx1"/>
                          </a:solidFill>
                        </a:rPr>
                        <a:t>LOT</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GEN 19</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2</a:t>
                      </a:r>
                      <a:r>
                        <a:rPr lang="en-US" sz="2000" b="1" baseline="0" dirty="0" smtClean="0">
                          <a:solidFill>
                            <a:schemeClr val="tx1"/>
                          </a:solidFill>
                        </a:rPr>
                        <a:t>PET 2:7</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84762">
                <a:tc>
                  <a:txBody>
                    <a:bodyPr/>
                    <a:lstStyle/>
                    <a:p>
                      <a:r>
                        <a:rPr lang="en-US" sz="2000" b="1" dirty="0" smtClean="0">
                          <a:solidFill>
                            <a:schemeClr val="tx1"/>
                          </a:solidFill>
                        </a:rPr>
                        <a:t>ABIMELECH</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GEN 20</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0119">
                <a:tc>
                  <a:txBody>
                    <a:bodyPr/>
                    <a:lstStyle/>
                    <a:p>
                      <a:r>
                        <a:rPr lang="en-US" sz="2000" b="1" dirty="0" smtClean="0">
                          <a:solidFill>
                            <a:schemeClr val="tx1"/>
                          </a:solidFill>
                        </a:rPr>
                        <a:t>CORNELIUS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ACTS 10</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0119">
                <a:tc>
                  <a:txBody>
                    <a:bodyPr/>
                    <a:lstStyle/>
                    <a:p>
                      <a:r>
                        <a:rPr lang="en-US" sz="2000" b="1" dirty="0" smtClean="0">
                          <a:solidFill>
                            <a:schemeClr val="tx1"/>
                          </a:solidFill>
                        </a:rPr>
                        <a:t>ETHIOPIAN</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ACTS 8:26-40</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0119">
                <a:tc>
                  <a:txBody>
                    <a:bodyPr/>
                    <a:lstStyle/>
                    <a:p>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02922">
                <a:tc>
                  <a:txBody>
                    <a:bodyPr/>
                    <a:lstStyle/>
                    <a:p>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7811597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924800" cy="838200"/>
          </a:xfrm>
        </p:spPr>
        <p:txBody>
          <a:bodyPr/>
          <a:lstStyle/>
          <a:p>
            <a:pPr algn="ctr"/>
            <a:r>
              <a:rPr lang="en-US" sz="3600" dirty="0" smtClean="0">
                <a:latin typeface="Copperplate Gothic Bold" panose="020E0705020206020404" pitchFamily="34" charset="0"/>
              </a:rPr>
              <a:t>BIBLICAL EXAMPLES</a:t>
            </a:r>
            <a:endParaRPr lang="en-US" sz="3600"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266175263"/>
              </p:ext>
            </p:extLst>
          </p:nvPr>
        </p:nvGraphicFramePr>
        <p:xfrm>
          <a:off x="152400" y="1292482"/>
          <a:ext cx="8839200" cy="5038279"/>
        </p:xfrm>
        <a:graphic>
          <a:graphicData uri="http://schemas.openxmlformats.org/drawingml/2006/table">
            <a:tbl>
              <a:tblPr firstRow="1" bandRow="1">
                <a:tableStyleId>{5C22544A-7EE6-4342-B048-85BDC9FD1C3A}</a:tableStyleId>
              </a:tblPr>
              <a:tblGrid>
                <a:gridCol w="2209800"/>
                <a:gridCol w="2209800"/>
                <a:gridCol w="2209800"/>
                <a:gridCol w="2209800"/>
              </a:tblGrid>
              <a:tr h="710119">
                <a:tc>
                  <a:txBody>
                    <a:bodyPr/>
                    <a:lstStyle/>
                    <a:p>
                      <a:r>
                        <a:rPr lang="en-US" sz="3200" b="1" u="sng" dirty="0" smtClean="0">
                          <a:solidFill>
                            <a:schemeClr val="tx1"/>
                          </a:solidFill>
                        </a:rPr>
                        <a:t>PERSON</a:t>
                      </a:r>
                      <a:endParaRPr lang="en-US" sz="3200" b="1"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b="1" u="sng" dirty="0" smtClean="0">
                          <a:solidFill>
                            <a:schemeClr val="tx1"/>
                          </a:solidFill>
                        </a:rPr>
                        <a:t>PASSAGE</a:t>
                      </a:r>
                      <a:endParaRPr lang="en-US" sz="3200" b="1"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b="1" u="sng" dirty="0" smtClean="0">
                          <a:solidFill>
                            <a:schemeClr val="tx1"/>
                          </a:solidFill>
                        </a:rPr>
                        <a:t>HEART</a:t>
                      </a:r>
                      <a:endParaRPr lang="en-US" sz="3200" b="1"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3200" b="1"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0119">
                <a:tc>
                  <a:txBody>
                    <a:bodyPr/>
                    <a:lstStyle/>
                    <a:p>
                      <a:r>
                        <a:rPr lang="en-US" sz="2000" b="1" dirty="0" smtClean="0">
                          <a:solidFill>
                            <a:schemeClr val="tx1"/>
                          </a:solidFill>
                        </a:rPr>
                        <a:t>LOT</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GEN 19</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2</a:t>
                      </a:r>
                      <a:r>
                        <a:rPr lang="en-US" sz="2000" b="1" baseline="0" dirty="0" smtClean="0">
                          <a:solidFill>
                            <a:schemeClr val="tx1"/>
                          </a:solidFill>
                        </a:rPr>
                        <a:t>PET 2:7</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84762">
                <a:tc>
                  <a:txBody>
                    <a:bodyPr/>
                    <a:lstStyle/>
                    <a:p>
                      <a:r>
                        <a:rPr lang="en-US" sz="2000" b="1" dirty="0" smtClean="0">
                          <a:solidFill>
                            <a:schemeClr val="tx1"/>
                          </a:solidFill>
                        </a:rPr>
                        <a:t>ABIMELECH</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GEN 20</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GEN</a:t>
                      </a:r>
                      <a:r>
                        <a:rPr lang="en-US" sz="2000" b="1" baseline="0" dirty="0" smtClean="0">
                          <a:solidFill>
                            <a:schemeClr val="tx1"/>
                          </a:solidFill>
                        </a:rPr>
                        <a:t> 20:5</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0119">
                <a:tc>
                  <a:txBody>
                    <a:bodyPr/>
                    <a:lstStyle/>
                    <a:p>
                      <a:r>
                        <a:rPr lang="en-US" sz="2000" b="1" dirty="0" smtClean="0">
                          <a:solidFill>
                            <a:schemeClr val="tx1"/>
                          </a:solidFill>
                        </a:rPr>
                        <a:t>CORNELIUS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ACTS 10</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0119">
                <a:tc>
                  <a:txBody>
                    <a:bodyPr/>
                    <a:lstStyle/>
                    <a:p>
                      <a:r>
                        <a:rPr lang="en-US" sz="2000" b="1" dirty="0" smtClean="0">
                          <a:solidFill>
                            <a:schemeClr val="tx1"/>
                          </a:solidFill>
                        </a:rPr>
                        <a:t>ETHIOPIAN</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ACTS 8:26-40</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0119">
                <a:tc>
                  <a:txBody>
                    <a:bodyPr/>
                    <a:lstStyle/>
                    <a:p>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02922">
                <a:tc>
                  <a:txBody>
                    <a:bodyPr/>
                    <a:lstStyle/>
                    <a:p>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6793267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924800" cy="838200"/>
          </a:xfrm>
        </p:spPr>
        <p:txBody>
          <a:bodyPr/>
          <a:lstStyle/>
          <a:p>
            <a:pPr algn="ctr"/>
            <a:r>
              <a:rPr lang="en-US" sz="3600" dirty="0" smtClean="0">
                <a:latin typeface="Copperplate Gothic Bold" panose="020E0705020206020404" pitchFamily="34" charset="0"/>
              </a:rPr>
              <a:t>BIBLICAL EXAMPLES</a:t>
            </a:r>
            <a:endParaRPr lang="en-US" sz="3600"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3145398898"/>
              </p:ext>
            </p:extLst>
          </p:nvPr>
        </p:nvGraphicFramePr>
        <p:xfrm>
          <a:off x="152400" y="1292482"/>
          <a:ext cx="8839200" cy="5038279"/>
        </p:xfrm>
        <a:graphic>
          <a:graphicData uri="http://schemas.openxmlformats.org/drawingml/2006/table">
            <a:tbl>
              <a:tblPr firstRow="1" bandRow="1">
                <a:tableStyleId>{5C22544A-7EE6-4342-B048-85BDC9FD1C3A}</a:tableStyleId>
              </a:tblPr>
              <a:tblGrid>
                <a:gridCol w="2209800"/>
                <a:gridCol w="2209800"/>
                <a:gridCol w="2209800"/>
                <a:gridCol w="2209800"/>
              </a:tblGrid>
              <a:tr h="710119">
                <a:tc>
                  <a:txBody>
                    <a:bodyPr/>
                    <a:lstStyle/>
                    <a:p>
                      <a:r>
                        <a:rPr lang="en-US" sz="3200" b="1" u="sng" dirty="0" smtClean="0">
                          <a:solidFill>
                            <a:schemeClr val="tx1"/>
                          </a:solidFill>
                        </a:rPr>
                        <a:t>PERSON</a:t>
                      </a:r>
                      <a:endParaRPr lang="en-US" sz="3200" b="1"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b="1" u="sng" dirty="0" smtClean="0">
                          <a:solidFill>
                            <a:schemeClr val="tx1"/>
                          </a:solidFill>
                        </a:rPr>
                        <a:t>PASSAGE</a:t>
                      </a:r>
                      <a:endParaRPr lang="en-US" sz="3200" b="1"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b="1" u="sng" dirty="0" smtClean="0">
                          <a:solidFill>
                            <a:schemeClr val="tx1"/>
                          </a:solidFill>
                        </a:rPr>
                        <a:t>HEART</a:t>
                      </a:r>
                      <a:endParaRPr lang="en-US" sz="3200" b="1"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3200" b="1"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0119">
                <a:tc>
                  <a:txBody>
                    <a:bodyPr/>
                    <a:lstStyle/>
                    <a:p>
                      <a:r>
                        <a:rPr lang="en-US" sz="2000" b="1" dirty="0" smtClean="0">
                          <a:solidFill>
                            <a:schemeClr val="tx1"/>
                          </a:solidFill>
                        </a:rPr>
                        <a:t>LOT</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GEN 19</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2</a:t>
                      </a:r>
                      <a:r>
                        <a:rPr lang="en-US" sz="2000" b="1" baseline="0" dirty="0" smtClean="0">
                          <a:solidFill>
                            <a:schemeClr val="tx1"/>
                          </a:solidFill>
                        </a:rPr>
                        <a:t>PET 2:7</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84762">
                <a:tc>
                  <a:txBody>
                    <a:bodyPr/>
                    <a:lstStyle/>
                    <a:p>
                      <a:r>
                        <a:rPr lang="en-US" sz="2000" b="1" dirty="0" smtClean="0">
                          <a:solidFill>
                            <a:schemeClr val="tx1"/>
                          </a:solidFill>
                        </a:rPr>
                        <a:t>ABIMELECH</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GEN 20</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GEN</a:t>
                      </a:r>
                      <a:r>
                        <a:rPr lang="en-US" sz="2000" b="1" baseline="0" dirty="0" smtClean="0">
                          <a:solidFill>
                            <a:schemeClr val="tx1"/>
                          </a:solidFill>
                        </a:rPr>
                        <a:t> 20:5</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0119">
                <a:tc>
                  <a:txBody>
                    <a:bodyPr/>
                    <a:lstStyle/>
                    <a:p>
                      <a:r>
                        <a:rPr lang="en-US" sz="2000" b="1" dirty="0" smtClean="0">
                          <a:solidFill>
                            <a:schemeClr val="tx1"/>
                          </a:solidFill>
                        </a:rPr>
                        <a:t>CORNELIUS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ACTS 10</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ACTS 10:2, 22</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0119">
                <a:tc>
                  <a:txBody>
                    <a:bodyPr/>
                    <a:lstStyle/>
                    <a:p>
                      <a:r>
                        <a:rPr lang="en-US" sz="2000" b="1" dirty="0" smtClean="0">
                          <a:solidFill>
                            <a:schemeClr val="tx1"/>
                          </a:solidFill>
                        </a:rPr>
                        <a:t>ETHIOPIAN</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ACTS 8:26-40</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0119">
                <a:tc>
                  <a:txBody>
                    <a:bodyPr/>
                    <a:lstStyle/>
                    <a:p>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02922">
                <a:tc>
                  <a:txBody>
                    <a:bodyPr/>
                    <a:lstStyle/>
                    <a:p>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2646819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924800" cy="838200"/>
          </a:xfrm>
        </p:spPr>
        <p:txBody>
          <a:bodyPr/>
          <a:lstStyle/>
          <a:p>
            <a:pPr algn="ctr"/>
            <a:r>
              <a:rPr lang="en-US" sz="3600" dirty="0" smtClean="0">
                <a:latin typeface="Copperplate Gothic Bold" panose="020E0705020206020404" pitchFamily="34" charset="0"/>
              </a:rPr>
              <a:t>BIBLICAL EXAMPLES</a:t>
            </a:r>
            <a:endParaRPr lang="en-US" sz="3600"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389915140"/>
              </p:ext>
            </p:extLst>
          </p:nvPr>
        </p:nvGraphicFramePr>
        <p:xfrm>
          <a:off x="152400" y="1292482"/>
          <a:ext cx="8839200" cy="5038279"/>
        </p:xfrm>
        <a:graphic>
          <a:graphicData uri="http://schemas.openxmlformats.org/drawingml/2006/table">
            <a:tbl>
              <a:tblPr firstRow="1" bandRow="1">
                <a:tableStyleId>{5C22544A-7EE6-4342-B048-85BDC9FD1C3A}</a:tableStyleId>
              </a:tblPr>
              <a:tblGrid>
                <a:gridCol w="2209800"/>
                <a:gridCol w="2209800"/>
                <a:gridCol w="2209800"/>
                <a:gridCol w="2209800"/>
              </a:tblGrid>
              <a:tr h="710119">
                <a:tc>
                  <a:txBody>
                    <a:bodyPr/>
                    <a:lstStyle/>
                    <a:p>
                      <a:r>
                        <a:rPr lang="en-US" sz="3200" b="1" u="sng" dirty="0" smtClean="0">
                          <a:solidFill>
                            <a:schemeClr val="tx1"/>
                          </a:solidFill>
                        </a:rPr>
                        <a:t>PERSON</a:t>
                      </a:r>
                      <a:endParaRPr lang="en-US" sz="3200" b="1"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b="1" u="sng" dirty="0" smtClean="0">
                          <a:solidFill>
                            <a:schemeClr val="tx1"/>
                          </a:solidFill>
                        </a:rPr>
                        <a:t>PASSAGE</a:t>
                      </a:r>
                      <a:endParaRPr lang="en-US" sz="3200" b="1"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b="1" u="sng" dirty="0" smtClean="0">
                          <a:solidFill>
                            <a:schemeClr val="tx1"/>
                          </a:solidFill>
                        </a:rPr>
                        <a:t>HEART</a:t>
                      </a:r>
                      <a:endParaRPr lang="en-US" sz="3200" b="1"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3200" b="1"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0119">
                <a:tc>
                  <a:txBody>
                    <a:bodyPr/>
                    <a:lstStyle/>
                    <a:p>
                      <a:r>
                        <a:rPr lang="en-US" sz="2000" b="1" dirty="0" smtClean="0">
                          <a:solidFill>
                            <a:schemeClr val="tx1"/>
                          </a:solidFill>
                        </a:rPr>
                        <a:t>LOT</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GEN 19</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2</a:t>
                      </a:r>
                      <a:r>
                        <a:rPr lang="en-US" sz="2000" b="1" baseline="0" dirty="0" smtClean="0">
                          <a:solidFill>
                            <a:schemeClr val="tx1"/>
                          </a:solidFill>
                        </a:rPr>
                        <a:t>PET 2:7</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84762">
                <a:tc>
                  <a:txBody>
                    <a:bodyPr/>
                    <a:lstStyle/>
                    <a:p>
                      <a:r>
                        <a:rPr lang="en-US" sz="2000" b="1" dirty="0" smtClean="0">
                          <a:solidFill>
                            <a:schemeClr val="tx1"/>
                          </a:solidFill>
                        </a:rPr>
                        <a:t>ABIMELECH</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GEN 20</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GEN</a:t>
                      </a:r>
                      <a:r>
                        <a:rPr lang="en-US" sz="2000" b="1" baseline="0" dirty="0" smtClean="0">
                          <a:solidFill>
                            <a:schemeClr val="tx1"/>
                          </a:solidFill>
                        </a:rPr>
                        <a:t> 20:5</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0119">
                <a:tc>
                  <a:txBody>
                    <a:bodyPr/>
                    <a:lstStyle/>
                    <a:p>
                      <a:r>
                        <a:rPr lang="en-US" sz="2000" b="1" dirty="0" smtClean="0">
                          <a:solidFill>
                            <a:schemeClr val="tx1"/>
                          </a:solidFill>
                        </a:rPr>
                        <a:t>CORNELIUS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ACTS 10</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ACTS 10:2, 22</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0119">
                <a:tc>
                  <a:txBody>
                    <a:bodyPr/>
                    <a:lstStyle/>
                    <a:p>
                      <a:r>
                        <a:rPr lang="en-US" sz="2000" b="1" dirty="0" smtClean="0">
                          <a:solidFill>
                            <a:schemeClr val="tx1"/>
                          </a:solidFill>
                        </a:rPr>
                        <a:t>ETHIOPIAN</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ACTS 8:26-40</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ACTS 8:27</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0119">
                <a:tc>
                  <a:txBody>
                    <a:bodyPr/>
                    <a:lstStyle/>
                    <a:p>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02922">
                <a:tc>
                  <a:txBody>
                    <a:bodyPr/>
                    <a:lstStyle/>
                    <a:p>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446440811"/>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Horizon</Template>
  <TotalTime>5664</TotalTime>
  <Words>1796</Words>
  <Application>Microsoft Office PowerPoint</Application>
  <PresentationFormat>On-screen Show (4:3)</PresentationFormat>
  <Paragraphs>236</Paragraphs>
  <Slides>15</Slides>
  <Notes>15</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Arial Narrow</vt:lpstr>
      <vt:lpstr>Calibri</vt:lpstr>
      <vt:lpstr>Copperplate Gothic Bold</vt:lpstr>
      <vt:lpstr>Horizon</vt:lpstr>
      <vt:lpstr>PowerPoint Presentation</vt:lpstr>
      <vt:lpstr>HOW TO BE Assured of our salvation</vt:lpstr>
      <vt:lpstr>How can we be Assured of our salvation?</vt:lpstr>
      <vt:lpstr>We are told we can </vt:lpstr>
      <vt:lpstr>BIBLICAL EXAMPLES</vt:lpstr>
      <vt:lpstr>BIBLICAL EXAMPLES</vt:lpstr>
      <vt:lpstr>BIBLICAL EXAMPLES</vt:lpstr>
      <vt:lpstr>BIBLICAL EXAMPLES</vt:lpstr>
      <vt:lpstr>BIBLICAL EXAMPLES</vt:lpstr>
      <vt:lpstr>BIBLICAL EXAMPLES</vt:lpstr>
      <vt:lpstr>BIBLICAL EXAMPLES</vt:lpstr>
      <vt:lpstr>How can we be sure? </vt:lpstr>
      <vt:lpstr>Trust in the promises </vt:lpstr>
      <vt:lpstr>PowerPoint Presentation</vt:lpstr>
      <vt:lpstr>BIBLICAL EXAMPLES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bible is one story</dc:title>
  <dc:creator>Hughes Capt Jeremiah W</dc:creator>
  <cp:lastModifiedBy>Jeremiah Hughes</cp:lastModifiedBy>
  <cp:revision>89</cp:revision>
  <dcterms:created xsi:type="dcterms:W3CDTF">2014-02-21T18:35:46Z</dcterms:created>
  <dcterms:modified xsi:type="dcterms:W3CDTF">2016-01-03T16:21:22Z</dcterms:modified>
</cp:coreProperties>
</file>